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  <p:sldMasterId id="2147483711" r:id="rId2"/>
  </p:sldMasterIdLst>
  <p:notesMasterIdLst>
    <p:notesMasterId r:id="rId18"/>
  </p:notesMasterIdLst>
  <p:handoutMasterIdLst>
    <p:handoutMasterId r:id="rId19"/>
  </p:handoutMasterIdLst>
  <p:sldIdLst>
    <p:sldId id="259" r:id="rId3"/>
    <p:sldId id="260" r:id="rId4"/>
    <p:sldId id="288" r:id="rId5"/>
    <p:sldId id="270" r:id="rId6"/>
    <p:sldId id="293" r:id="rId7"/>
    <p:sldId id="292" r:id="rId8"/>
    <p:sldId id="294" r:id="rId9"/>
    <p:sldId id="295" r:id="rId10"/>
    <p:sldId id="289" r:id="rId11"/>
    <p:sldId id="296" r:id="rId12"/>
    <p:sldId id="277" r:id="rId13"/>
    <p:sldId id="286" r:id="rId14"/>
    <p:sldId id="297" r:id="rId15"/>
    <p:sldId id="262" r:id="rId16"/>
    <p:sldId id="281" r:id="rId17"/>
  </p:sldIdLst>
  <p:sldSz cx="9906000" cy="6858000" type="A4"/>
  <p:notesSz cx="6858000" cy="9144000"/>
  <p:custDataLst>
    <p:tags r:id="rId20"/>
  </p:custDataLst>
  <p:defaultTextStyle>
    <a:defPPr>
      <a:defRPr lang="en-NZ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5B4"/>
    <a:srgbClr val="003492"/>
    <a:srgbClr val="00379A"/>
    <a:srgbClr val="72AF2F"/>
    <a:srgbClr val="262626"/>
    <a:srgbClr val="C8C18E"/>
    <a:srgbClr val="A696E8"/>
    <a:srgbClr val="6FB0B9"/>
    <a:srgbClr val="E6E3CC"/>
    <a:srgbClr val="B6B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11" autoAdjust="0"/>
    <p:restoredTop sz="94757" autoAdjust="0"/>
  </p:normalViewPr>
  <p:slideViewPr>
    <p:cSldViewPr snapToGrid="0" snapToObjects="1">
      <p:cViewPr varScale="1">
        <p:scale>
          <a:sx n="87" d="100"/>
          <a:sy n="87" d="100"/>
        </p:scale>
        <p:origin x="-1164" y="-8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-35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EC8A6-F7B9-44DF-868F-FBD68ABEF06C}" type="datetimeFigureOut">
              <a:rPr lang="en-NZ" smtClean="0"/>
              <a:t>12/09/2014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52E12-57EE-47E1-A8D9-A95E3812B4F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7979052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067B0-EA79-411E-BD8E-1A27C0286D17}" type="datetimeFigureOut">
              <a:rPr lang="en-NZ" smtClean="0"/>
              <a:t>12/09/2014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30203-FFBE-4D87-A316-F3FF49179AC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8444796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5F097-C0FC-4ABB-902F-3E3CB536BD9F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788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with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4763"/>
            <a:ext cx="9945556" cy="625476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pic>
        <p:nvPicPr>
          <p:cNvPr id="9" name="Picture 2" descr="Castalia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70" y="1261376"/>
            <a:ext cx="2359554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" y="5892800"/>
            <a:ext cx="9924918" cy="977900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sz="2400" i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" y="3028951"/>
            <a:ext cx="9924918" cy="1368425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2"/>
          </p:nvPr>
        </p:nvSpPr>
        <p:spPr>
          <a:xfrm>
            <a:off x="1" y="4397376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33" name="Picture Placeholder 31"/>
          <p:cNvSpPr>
            <a:spLocks noGrp="1"/>
          </p:cNvSpPr>
          <p:nvPr>
            <p:ph type="pic" sz="quarter" idx="13"/>
          </p:nvPr>
        </p:nvSpPr>
        <p:spPr>
          <a:xfrm>
            <a:off x="2488540" y="4397376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35" name="Picture Placeholder 31"/>
          <p:cNvSpPr>
            <a:spLocks noGrp="1"/>
          </p:cNvSpPr>
          <p:nvPr>
            <p:ph type="pic" sz="quarter" idx="15"/>
          </p:nvPr>
        </p:nvSpPr>
        <p:spPr>
          <a:xfrm>
            <a:off x="7465618" y="4397376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34" name="Picture Placeholder 31"/>
          <p:cNvSpPr>
            <a:spLocks noGrp="1"/>
          </p:cNvSpPr>
          <p:nvPr>
            <p:ph type="pic" sz="quarter" idx="14"/>
          </p:nvPr>
        </p:nvSpPr>
        <p:spPr>
          <a:xfrm>
            <a:off x="4977079" y="4397376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0" hasCustomPrompt="1"/>
          </p:nvPr>
        </p:nvSpPr>
        <p:spPr>
          <a:xfrm>
            <a:off x="322028" y="3377325"/>
            <a:ext cx="9312246" cy="622300"/>
          </a:xfrm>
        </p:spPr>
        <p:txBody>
          <a:bodyPr>
            <a:normAutofit/>
          </a:bodyPr>
          <a:lstStyle>
            <a:lvl1pPr marL="0" indent="0" algn="r">
              <a:buNone/>
              <a:defRPr sz="3200" b="1" i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[Title]</a:t>
            </a:r>
          </a:p>
        </p:txBody>
      </p:sp>
      <p:sp>
        <p:nvSpPr>
          <p:cNvPr id="30" name="Text Placeholder 28"/>
          <p:cNvSpPr>
            <a:spLocks noGrp="1"/>
          </p:cNvSpPr>
          <p:nvPr>
            <p:ph type="body" sz="quarter" idx="11" hasCustomPrompt="1"/>
          </p:nvPr>
        </p:nvSpPr>
        <p:spPr>
          <a:xfrm>
            <a:off x="2825618" y="6029070"/>
            <a:ext cx="6808655" cy="622300"/>
          </a:xfrm>
        </p:spPr>
        <p:txBody>
          <a:bodyPr>
            <a:normAutofit/>
          </a:bodyPr>
          <a:lstStyle>
            <a:lvl1pPr marL="0" indent="0" algn="r">
              <a:buNone/>
              <a:defRPr sz="2400" b="0" i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[Presenter], [Month Year]</a:t>
            </a:r>
          </a:p>
        </p:txBody>
      </p:sp>
    </p:spTree>
    <p:extLst>
      <p:ext uri="{BB962C8B-B14F-4D97-AF65-F5344CB8AC3E}">
        <p14:creationId xmlns:p14="http://schemas.microsoft.com/office/powerpoint/2010/main" val="1599424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" y="268319"/>
            <a:ext cx="9924918" cy="750887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NZ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6"/>
            <a:ext cx="8915400" cy="4525963"/>
          </a:xfr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>
            <a:lvl1pPr marL="457200" indent="-457200">
              <a:buSzPct val="100000"/>
              <a:buFont typeface="Wingdings" charset="2"/>
              <a:buChar char="§"/>
              <a:defRPr sz="2400">
                <a:solidFill>
                  <a:srgbClr val="002060"/>
                </a:solidFill>
              </a:defRPr>
            </a:lvl1pPr>
            <a:lvl2pPr marL="914400" indent="-457200">
              <a:buFont typeface="Lucida Grande"/>
              <a:buChar char="­"/>
              <a:defRPr sz="2000">
                <a:solidFill>
                  <a:srgbClr val="002060"/>
                </a:solidFill>
              </a:defRPr>
            </a:lvl2pPr>
            <a:lvl3pPr marL="1143000" indent="-228600">
              <a:buFont typeface="Arial"/>
              <a:buChar char="•"/>
              <a:defRPr sz="1800">
                <a:solidFill>
                  <a:srgbClr val="002060"/>
                </a:solidFill>
              </a:defRPr>
            </a:lvl3pPr>
            <a:lvl4pPr marL="1371600" indent="0">
              <a:buFontTx/>
              <a:buNone/>
              <a:defRPr sz="1600">
                <a:solidFill>
                  <a:srgbClr val="002060"/>
                </a:solidFill>
              </a:defRPr>
            </a:lvl4pPr>
            <a:lvl5pPr>
              <a:defRPr>
                <a:solidFill>
                  <a:srgbClr val="2A2A7E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95300" y="392145"/>
            <a:ext cx="8915400" cy="485775"/>
          </a:xfrm>
        </p:spPr>
        <p:txBody>
          <a:bodyPr>
            <a:noAutofit/>
          </a:bodyPr>
          <a:lstStyle>
            <a:lvl1pPr marL="0" indent="0">
              <a:buNone/>
              <a:defRPr sz="2800" b="1" i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3797300" y="6356509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I:\Marketing\Logos and biz cards\Logos\Castalialogo Logo Twitter.bmp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13477" r="3357" b="39442"/>
          <a:stretch/>
        </p:blipFill>
        <p:spPr bwMode="auto">
          <a:xfrm>
            <a:off x="8856474" y="6372383"/>
            <a:ext cx="93610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77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224-401C-4D38-9E80-57775B6B601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03650-8055-4CEF-8BAE-1ED83428B793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001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224-401C-4D38-9E80-57775B6B601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03650-8055-4CEF-8BAE-1ED83428B793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579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224-401C-4D38-9E80-57775B6B601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03650-8055-4CEF-8BAE-1ED83428B793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689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224-401C-4D38-9E80-57775B6B601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03650-8055-4CEF-8BAE-1ED83428B793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770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224-401C-4D38-9E80-57775B6B601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03650-8055-4CEF-8BAE-1ED83428B793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9690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224-401C-4D38-9E80-57775B6B601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03650-8055-4CEF-8BAE-1ED83428B793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8456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224-401C-4D38-9E80-57775B6B601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03650-8055-4CEF-8BAE-1ED83428B793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1256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224-401C-4D38-9E80-57775B6B601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03650-8055-4CEF-8BAE-1ED83428B793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0278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224-401C-4D38-9E80-57775B6B601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03650-8055-4CEF-8BAE-1ED83428B793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580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n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6"/>
          <a:stretch/>
        </p:blipFill>
        <p:spPr>
          <a:xfrm>
            <a:off x="0" y="1"/>
            <a:ext cx="9906000" cy="6858000"/>
          </a:xfrm>
          <a:prstGeom prst="rect">
            <a:avLst/>
          </a:prstGeom>
        </p:spPr>
      </p:pic>
      <p:sp>
        <p:nvSpPr>
          <p:cNvPr id="9" name="Text Placeholder 28"/>
          <p:cNvSpPr>
            <a:spLocks noGrp="1"/>
          </p:cNvSpPr>
          <p:nvPr>
            <p:ph type="body" sz="quarter" idx="10" hasCustomPrompt="1"/>
          </p:nvPr>
        </p:nvSpPr>
        <p:spPr>
          <a:xfrm>
            <a:off x="1027564" y="2238229"/>
            <a:ext cx="7850873" cy="1897039"/>
          </a:xfrm>
          <a:solidFill>
            <a:schemeClr val="bg1">
              <a:alpha val="45000"/>
            </a:schemeClr>
          </a:solidFill>
        </p:spPr>
        <p:txBody>
          <a:bodyPr anchor="b">
            <a:normAutofit/>
          </a:bodyPr>
          <a:lstStyle>
            <a:lvl1pPr marL="0" indent="0" algn="l">
              <a:buNone/>
              <a:defRPr sz="4800" b="1" i="1" cap="all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[presentation title]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27564" y="4135269"/>
            <a:ext cx="7850873" cy="1201003"/>
          </a:xfrm>
          <a:solidFill>
            <a:schemeClr val="bg1">
              <a:alpha val="21000"/>
            </a:schemeClr>
          </a:solidFill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NZ" dirty="0" smtClean="0"/>
              <a:t>[Presenter Name/ Client/ Date]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76" y="405521"/>
            <a:ext cx="2571677" cy="10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912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224-401C-4D38-9E80-57775B6B601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03650-8055-4CEF-8BAE-1ED83428B793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924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D4224-401C-4D38-9E80-57775B6B601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03650-8055-4CEF-8BAE-1ED83428B793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5469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- with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4763"/>
            <a:ext cx="9945556" cy="625476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>
              <a:solidFill>
                <a:prstClr val="white"/>
              </a:solidFill>
            </a:endParaRPr>
          </a:p>
        </p:txBody>
      </p:sp>
      <p:pic>
        <p:nvPicPr>
          <p:cNvPr id="9" name="Picture 2" descr="Castalia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70" y="1261376"/>
            <a:ext cx="2359554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" y="5892800"/>
            <a:ext cx="9924918" cy="977900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NZ" sz="2400" i="1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" y="3028953"/>
            <a:ext cx="9924918" cy="1368425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>
              <a:solidFill>
                <a:prstClr val="white"/>
              </a:solidFill>
            </a:endParaRP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2"/>
          </p:nvPr>
        </p:nvSpPr>
        <p:spPr>
          <a:xfrm>
            <a:off x="2" y="4397378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33" name="Picture Placeholder 31"/>
          <p:cNvSpPr>
            <a:spLocks noGrp="1"/>
          </p:cNvSpPr>
          <p:nvPr>
            <p:ph type="pic" sz="quarter" idx="13"/>
          </p:nvPr>
        </p:nvSpPr>
        <p:spPr>
          <a:xfrm>
            <a:off x="2488541" y="4397378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35" name="Picture Placeholder 31"/>
          <p:cNvSpPr>
            <a:spLocks noGrp="1"/>
          </p:cNvSpPr>
          <p:nvPr>
            <p:ph type="pic" sz="quarter" idx="15"/>
          </p:nvPr>
        </p:nvSpPr>
        <p:spPr>
          <a:xfrm>
            <a:off x="7465619" y="4397378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34" name="Picture Placeholder 31"/>
          <p:cNvSpPr>
            <a:spLocks noGrp="1"/>
          </p:cNvSpPr>
          <p:nvPr>
            <p:ph type="pic" sz="quarter" idx="14"/>
          </p:nvPr>
        </p:nvSpPr>
        <p:spPr>
          <a:xfrm>
            <a:off x="4977080" y="4397378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0" hasCustomPrompt="1"/>
          </p:nvPr>
        </p:nvSpPr>
        <p:spPr>
          <a:xfrm>
            <a:off x="322029" y="3377325"/>
            <a:ext cx="9312246" cy="622300"/>
          </a:xfrm>
        </p:spPr>
        <p:txBody>
          <a:bodyPr>
            <a:normAutofit/>
          </a:bodyPr>
          <a:lstStyle>
            <a:lvl1pPr marL="0" indent="0" algn="r">
              <a:buNone/>
              <a:defRPr sz="3200" b="1" i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[Title]</a:t>
            </a:r>
          </a:p>
        </p:txBody>
      </p:sp>
      <p:sp>
        <p:nvSpPr>
          <p:cNvPr id="30" name="Text Placeholder 28"/>
          <p:cNvSpPr>
            <a:spLocks noGrp="1"/>
          </p:cNvSpPr>
          <p:nvPr>
            <p:ph type="body" sz="quarter" idx="11" hasCustomPrompt="1"/>
          </p:nvPr>
        </p:nvSpPr>
        <p:spPr>
          <a:xfrm>
            <a:off x="2825618" y="6029070"/>
            <a:ext cx="6808655" cy="622300"/>
          </a:xfrm>
        </p:spPr>
        <p:txBody>
          <a:bodyPr>
            <a:normAutofit/>
          </a:bodyPr>
          <a:lstStyle>
            <a:lvl1pPr marL="0" indent="0" algn="r">
              <a:buNone/>
              <a:defRPr sz="2400" b="0" i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[Presenter], [Month Year]</a:t>
            </a:r>
          </a:p>
        </p:txBody>
      </p:sp>
    </p:spTree>
    <p:extLst>
      <p:ext uri="{BB962C8B-B14F-4D97-AF65-F5344CB8AC3E}">
        <p14:creationId xmlns:p14="http://schemas.microsoft.com/office/powerpoint/2010/main" val="2620057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/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7078" y="0"/>
            <a:ext cx="1127235" cy="6858000"/>
          </a:xfrm>
          <a:prstGeom prst="rect">
            <a:avLst/>
          </a:prstGeom>
          <a:gradFill flip="none" rotWithShape="1">
            <a:gsLst>
              <a:gs pos="88000">
                <a:srgbClr val="39599C"/>
              </a:gs>
              <a:gs pos="45000">
                <a:srgbClr val="31418D"/>
              </a:gs>
              <a:gs pos="0">
                <a:srgbClr val="2A2A7E"/>
              </a:gs>
              <a:gs pos="100000">
                <a:srgbClr val="4172AD"/>
              </a:gs>
            </a:gsLst>
            <a:lin ang="2700000" scaled="1"/>
            <a:tileRect/>
          </a:gradFill>
          <a:ln w="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NZ" dirty="0">
              <a:solidFill>
                <a:srgbClr val="2A2A7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 flipH="1">
            <a:off x="1192349" y="0"/>
            <a:ext cx="49529" cy="6858000"/>
          </a:xfrm>
          <a:prstGeom prst="rect">
            <a:avLst/>
          </a:prstGeom>
          <a:gradFill flip="none" rotWithShape="1">
            <a:gsLst>
              <a:gs pos="88000">
                <a:srgbClr val="39599C"/>
              </a:gs>
              <a:gs pos="45000">
                <a:srgbClr val="31418D"/>
              </a:gs>
              <a:gs pos="0">
                <a:srgbClr val="2A2A7E"/>
              </a:gs>
              <a:gs pos="100000">
                <a:srgbClr val="4172AD"/>
              </a:gs>
            </a:gsLst>
            <a:lin ang="2700000" scaled="1"/>
            <a:tileRect/>
          </a:gradFill>
          <a:ln w="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NZ" dirty="0">
              <a:solidFill>
                <a:srgbClr val="2A2A7E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4367368" y="6356353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I:\Marketing\Logos and biz cards\Logos\Castalialogo Logo Twitter.bmp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13477" r="3357" b="39442"/>
          <a:stretch/>
        </p:blipFill>
        <p:spPr bwMode="auto">
          <a:xfrm>
            <a:off x="8856389" y="6372227"/>
            <a:ext cx="93610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812986" y="489325"/>
            <a:ext cx="6990277" cy="787384"/>
          </a:xfrm>
          <a:noFill/>
        </p:spPr>
        <p:txBody>
          <a:bodyPr anchor="ctr" anchorCtr="0"/>
          <a:lstStyle>
            <a:lvl1pPr algn="l">
              <a:defRPr sz="2800" b="1" i="1" cap="all">
                <a:solidFill>
                  <a:srgbClr val="2A2A7E"/>
                </a:solidFill>
              </a:defRPr>
            </a:lvl1pPr>
          </a:lstStyle>
          <a:p>
            <a:r>
              <a:rPr lang="en-US" dirty="0" smtClean="0"/>
              <a:t>[contents/Section Heading]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1812660" y="1692276"/>
            <a:ext cx="6990954" cy="4094163"/>
          </a:xfrm>
          <a:effectLst/>
        </p:spPr>
        <p:txBody>
          <a:bodyPr/>
          <a:lstStyle>
            <a:lvl1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 sz="2000"/>
            </a:lvl1pPr>
          </a:lstStyle>
          <a:p>
            <a:pPr marL="285750" indent="-285750">
              <a:buFont typeface="Arial" pitchFamily="34" charset="0"/>
              <a:buChar char="•"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</p:txBody>
      </p:sp>
    </p:spTree>
    <p:extLst>
      <p:ext uri="{BB962C8B-B14F-4D97-AF65-F5344CB8AC3E}">
        <p14:creationId xmlns:p14="http://schemas.microsoft.com/office/powerpoint/2010/main" val="3910195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/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7079" y="0"/>
            <a:ext cx="1127235" cy="6858000"/>
          </a:xfrm>
          <a:prstGeom prst="rect">
            <a:avLst/>
          </a:prstGeom>
          <a:gradFill flip="none" rotWithShape="1">
            <a:gsLst>
              <a:gs pos="88000">
                <a:srgbClr val="39599C"/>
              </a:gs>
              <a:gs pos="45000">
                <a:srgbClr val="31418D"/>
              </a:gs>
              <a:gs pos="0">
                <a:srgbClr val="2A2A7E"/>
              </a:gs>
              <a:gs pos="100000">
                <a:srgbClr val="4172AD"/>
              </a:gs>
            </a:gsLst>
            <a:lin ang="2700000" scaled="1"/>
            <a:tileRect/>
          </a:gradFill>
          <a:ln w="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n>
                <a:noFill/>
              </a:ln>
              <a:solidFill>
                <a:srgbClr val="2A2A7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 flipH="1">
            <a:off x="1192348" y="0"/>
            <a:ext cx="49529" cy="6858000"/>
          </a:xfrm>
          <a:prstGeom prst="rect">
            <a:avLst/>
          </a:prstGeom>
          <a:gradFill flip="none" rotWithShape="1">
            <a:gsLst>
              <a:gs pos="88000">
                <a:srgbClr val="39599C"/>
              </a:gs>
              <a:gs pos="45000">
                <a:srgbClr val="31418D"/>
              </a:gs>
              <a:gs pos="0">
                <a:srgbClr val="2A2A7E"/>
              </a:gs>
              <a:gs pos="100000">
                <a:srgbClr val="4172AD"/>
              </a:gs>
            </a:gsLst>
            <a:lin ang="2700000" scaled="1"/>
            <a:tileRect/>
          </a:gradFill>
          <a:ln w="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n>
                <a:noFill/>
              </a:ln>
              <a:solidFill>
                <a:srgbClr val="2A2A7E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4367368" y="6356351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/>
              <a:pPr/>
              <a:t>‹#›</a:t>
            </a:fld>
            <a:endParaRPr lang="en-NZ" dirty="0"/>
          </a:p>
        </p:txBody>
      </p:sp>
      <p:pic>
        <p:nvPicPr>
          <p:cNvPr id="7" name="Picture 2" descr="I:\Marketing\Logos and biz cards\Logos\Castalialogo Logo Twitter.bmp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13477" r="3357" b="39442"/>
          <a:stretch/>
        </p:blipFill>
        <p:spPr bwMode="auto">
          <a:xfrm>
            <a:off x="8856388" y="6372225"/>
            <a:ext cx="93610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812985" y="489325"/>
            <a:ext cx="6990277" cy="787384"/>
          </a:xfrm>
          <a:noFill/>
        </p:spPr>
        <p:txBody>
          <a:bodyPr anchor="ctr" anchorCtr="0"/>
          <a:lstStyle>
            <a:lvl1pPr algn="l">
              <a:defRPr sz="2800" b="1" i="1" cap="all">
                <a:solidFill>
                  <a:srgbClr val="2A2A7E"/>
                </a:solidFill>
              </a:defRPr>
            </a:lvl1pPr>
          </a:lstStyle>
          <a:p>
            <a:r>
              <a:rPr lang="en-US" dirty="0" smtClean="0"/>
              <a:t>[contents/Section Heading]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1812660" y="1692276"/>
            <a:ext cx="6990954" cy="4094163"/>
          </a:xfrm>
          <a:effectLst/>
        </p:spPr>
        <p:txBody>
          <a:bodyPr/>
          <a:lstStyle>
            <a:lvl1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 sz="2000"/>
            </a:lvl1pPr>
          </a:lstStyle>
          <a:p>
            <a:pPr marL="285750" indent="-285750">
              <a:buFont typeface="Arial" pitchFamily="34" charset="0"/>
              <a:buChar char="•"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</p:txBody>
      </p:sp>
    </p:spTree>
    <p:extLst>
      <p:ext uri="{BB962C8B-B14F-4D97-AF65-F5344CB8AC3E}">
        <p14:creationId xmlns:p14="http://schemas.microsoft.com/office/powerpoint/2010/main" val="3874129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ignpost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12985" y="489325"/>
            <a:ext cx="6990277" cy="787384"/>
          </a:xfrm>
          <a:noFill/>
        </p:spPr>
        <p:txBody>
          <a:bodyPr anchor="ctr" anchorCtr="0"/>
          <a:lstStyle>
            <a:lvl1pPr algn="l">
              <a:defRPr sz="2800" b="1" i="1" cap="all">
                <a:solidFill>
                  <a:srgbClr val="2A2A7E"/>
                </a:solidFill>
              </a:defRPr>
            </a:lvl1pPr>
          </a:lstStyle>
          <a:p>
            <a:r>
              <a:rPr lang="en-US" dirty="0" smtClean="0"/>
              <a:t>[contents/Section Heading]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-17079" y="0"/>
            <a:ext cx="1127235" cy="6858000"/>
          </a:xfrm>
          <a:prstGeom prst="rect">
            <a:avLst/>
          </a:prstGeom>
          <a:gradFill flip="none" rotWithShape="1">
            <a:gsLst>
              <a:gs pos="88000">
                <a:srgbClr val="39599C"/>
              </a:gs>
              <a:gs pos="45000">
                <a:srgbClr val="31418D"/>
              </a:gs>
              <a:gs pos="0">
                <a:srgbClr val="2A2A7E"/>
              </a:gs>
              <a:gs pos="100000">
                <a:srgbClr val="4172AD"/>
              </a:gs>
            </a:gsLst>
            <a:lin ang="2700000" scaled="1"/>
            <a:tileRect/>
          </a:gradFill>
          <a:ln w="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n>
                <a:noFill/>
              </a:ln>
              <a:solidFill>
                <a:srgbClr val="2A2A7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 flipH="1">
            <a:off x="1192348" y="0"/>
            <a:ext cx="49529" cy="6858000"/>
          </a:xfrm>
          <a:prstGeom prst="rect">
            <a:avLst/>
          </a:prstGeom>
          <a:gradFill flip="none" rotWithShape="1">
            <a:gsLst>
              <a:gs pos="88000">
                <a:srgbClr val="39599C"/>
              </a:gs>
              <a:gs pos="45000">
                <a:srgbClr val="31418D"/>
              </a:gs>
              <a:gs pos="0">
                <a:srgbClr val="2A2A7E"/>
              </a:gs>
              <a:gs pos="100000">
                <a:srgbClr val="4172AD"/>
              </a:gs>
            </a:gsLst>
            <a:lin ang="2700000" scaled="1"/>
            <a:tileRect/>
          </a:gradFill>
          <a:ln w="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n>
                <a:noFill/>
              </a:ln>
              <a:solidFill>
                <a:srgbClr val="2A2A7E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4367368" y="6356351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/>
              <a:pPr/>
              <a:t>‹#›</a:t>
            </a:fld>
            <a:endParaRPr lang="en-NZ" dirty="0"/>
          </a:p>
        </p:txBody>
      </p:sp>
      <p:pic>
        <p:nvPicPr>
          <p:cNvPr id="9" name="Picture 2" descr="I:\Marketing\Logos and biz cards\Logos\Castalialogo Logo Twitter.bmp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13477" r="3357" b="39442"/>
          <a:stretch/>
        </p:blipFill>
        <p:spPr bwMode="auto">
          <a:xfrm>
            <a:off x="8856388" y="6372225"/>
            <a:ext cx="93610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1812660" y="1801814"/>
            <a:ext cx="6990954" cy="3957637"/>
          </a:xfrm>
        </p:spPr>
        <p:txBody>
          <a:bodyPr/>
          <a:lstStyle>
            <a:lvl1pPr>
              <a:defRPr sz="2000" baseline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NZ" dirty="0" smtClean="0"/>
              <a:t>[Enter subheadings in grey and current section heading in blue]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1767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268289"/>
            <a:ext cx="9924918" cy="750887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>
            <a:lvl1pPr marL="457200" indent="-457200">
              <a:buSzPct val="100000"/>
              <a:buFont typeface="Wingdings" charset="2"/>
              <a:buChar char="§"/>
              <a:defRPr sz="2400">
                <a:solidFill>
                  <a:srgbClr val="002060"/>
                </a:solidFill>
              </a:defRPr>
            </a:lvl1pPr>
            <a:lvl2pPr marL="914400" indent="-457200">
              <a:buFont typeface="Lucida Grande"/>
              <a:buChar char="­"/>
              <a:defRPr sz="2000">
                <a:solidFill>
                  <a:srgbClr val="002060"/>
                </a:solidFill>
              </a:defRPr>
            </a:lvl2pPr>
            <a:lvl3pPr marL="1143000" indent="-228600">
              <a:buFont typeface="Arial"/>
              <a:buChar char="•"/>
              <a:defRPr sz="1800">
                <a:solidFill>
                  <a:srgbClr val="002060"/>
                </a:solidFill>
              </a:defRPr>
            </a:lvl3pPr>
            <a:lvl4pPr marL="1371600" indent="0">
              <a:buFontTx/>
              <a:buNone/>
              <a:defRPr sz="1600">
                <a:solidFill>
                  <a:srgbClr val="002060"/>
                </a:solidFill>
              </a:defRPr>
            </a:lvl4pPr>
            <a:lvl5pPr>
              <a:defRPr>
                <a:solidFill>
                  <a:srgbClr val="2A2A7E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95300" y="392114"/>
            <a:ext cx="8915400" cy="485775"/>
          </a:xfrm>
        </p:spPr>
        <p:txBody>
          <a:bodyPr>
            <a:noAutofit/>
          </a:bodyPr>
          <a:lstStyle>
            <a:lvl1pPr marL="0" indent="0">
              <a:buNone/>
              <a:defRPr sz="2800" b="1" i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3797300" y="6356351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/>
              <a:pPr/>
              <a:t>‹#›</a:t>
            </a:fld>
            <a:endParaRPr lang="en-NZ" dirty="0"/>
          </a:p>
        </p:txBody>
      </p:sp>
      <p:pic>
        <p:nvPicPr>
          <p:cNvPr id="6" name="Picture 2" descr="I:\Marketing\Logos and biz cards\Logos\Castalialogo Logo Twitter.bmp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13477" r="3357" b="39442"/>
          <a:stretch/>
        </p:blipFill>
        <p:spPr bwMode="auto">
          <a:xfrm>
            <a:off x="8856388" y="6372225"/>
            <a:ext cx="93610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631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3797300" y="6356351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33481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 (simp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268289"/>
            <a:ext cx="9924918" cy="750887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pic>
        <p:nvPicPr>
          <p:cNvPr id="5" name="Picture 2" descr="Castalia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69" y="6127143"/>
            <a:ext cx="1348317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249371" y="392114"/>
            <a:ext cx="9439936" cy="485775"/>
          </a:xfrm>
        </p:spPr>
        <p:txBody>
          <a:bodyPr>
            <a:noAutofit/>
          </a:bodyPr>
          <a:lstStyle>
            <a:lvl1pPr marL="0" indent="0">
              <a:buNone/>
              <a:defRPr sz="2800" b="1" i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Contact Us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1801096" y="6282045"/>
            <a:ext cx="77209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sz="1600" b="1" dirty="0" smtClean="0">
                <a:solidFill>
                  <a:srgbClr val="002060"/>
                </a:solidFill>
              </a:rPr>
              <a:t>Paris   •   Sydney</a:t>
            </a:r>
            <a:r>
              <a:rPr lang="en-NZ" sz="1600" b="1" baseline="0" dirty="0" smtClean="0">
                <a:solidFill>
                  <a:srgbClr val="002060"/>
                </a:solidFill>
              </a:rPr>
              <a:t>   </a:t>
            </a:r>
            <a:r>
              <a:rPr lang="en-NZ" sz="1600" b="1" dirty="0" smtClean="0">
                <a:solidFill>
                  <a:srgbClr val="002060"/>
                </a:solidFill>
              </a:rPr>
              <a:t>•   Wellington   •   Washington, DC.   •   New York   •   Bogotá    </a:t>
            </a:r>
            <a:endParaRPr lang="en-NZ" sz="1600" b="1" dirty="0">
              <a:solidFill>
                <a:srgbClr val="002060"/>
              </a:solidFill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2038848" y="1518527"/>
            <a:ext cx="5802577" cy="4030935"/>
          </a:xfrm>
        </p:spPr>
        <p:txBody>
          <a:bodyPr wrap="square" anchor="ctr"/>
          <a:lstStyle>
            <a:lvl1pPr marL="0" indent="0" algn="ctr">
              <a:buNone/>
              <a:defRPr sz="2000" b="0" i="0" baseline="0"/>
            </a:lvl1pPr>
            <a:lvl2pPr marL="0" marR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sz="1600" b="0" baseline="0">
                <a:solidFill>
                  <a:srgbClr val="002060"/>
                </a:solidFill>
                <a:latin typeface="+mn-lt"/>
              </a:defRPr>
            </a:lvl2pPr>
            <a:lvl3pPr marL="0" marR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400"/>
            </a:lvl3pPr>
            <a:lvl4pPr marL="1371600" indent="0" algn="ctr">
              <a:buNone/>
              <a:defRPr/>
            </a:lvl4pPr>
            <a:lvl5pPr marL="0" indent="0" algn="ctr">
              <a:lnSpc>
                <a:spcPct val="100000"/>
              </a:lnSpc>
              <a:buNone/>
              <a:defRPr sz="1400"/>
            </a:lvl5pPr>
          </a:lstStyle>
          <a:p>
            <a:pPr marL="0" marR="0" lvl="1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[Main Contact Name]</a:t>
            </a:r>
            <a:br>
              <a:rPr lang="en-US" dirty="0" smtClean="0"/>
            </a:br>
            <a:r>
              <a:rPr lang="en-US" dirty="0" smtClean="0"/>
              <a:t>[Title]</a:t>
            </a:r>
            <a:br>
              <a:rPr lang="en-US" dirty="0" smtClean="0"/>
            </a:br>
            <a:r>
              <a:rPr lang="en-US" dirty="0" smtClean="0"/>
              <a:t>Castalia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[Address details]</a:t>
            </a:r>
            <a:br>
              <a:rPr lang="en-US" dirty="0" smtClean="0"/>
            </a:br>
            <a:r>
              <a:rPr lang="en-US" dirty="0" smtClean="0"/>
              <a:t>[Address details]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[Phone Number]</a:t>
            </a:r>
            <a:br>
              <a:rPr lang="en-US" dirty="0" smtClean="0"/>
            </a:br>
            <a:r>
              <a:rPr lang="en-US" dirty="0" smtClean="0"/>
              <a:t>[Mobile Number]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[email address]</a:t>
            </a:r>
            <a:br>
              <a:rPr lang="en-US" dirty="0" smtClean="0"/>
            </a:br>
            <a:r>
              <a:rPr lang="en-US" dirty="0" err="1" smtClean="0"/>
              <a:t>www.castalia-advisors.com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0355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 (detail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20639" y="5524501"/>
            <a:ext cx="9941100" cy="1368425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sp>
        <p:nvSpPr>
          <p:cNvPr id="16" name="Rectangle 15"/>
          <p:cNvSpPr/>
          <p:nvPr/>
        </p:nvSpPr>
        <p:spPr>
          <a:xfrm>
            <a:off x="1" y="268289"/>
            <a:ext cx="9924918" cy="750887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249371" y="392114"/>
            <a:ext cx="9439936" cy="485775"/>
          </a:xfrm>
        </p:spPr>
        <p:txBody>
          <a:bodyPr>
            <a:noAutofit/>
          </a:bodyPr>
          <a:lstStyle>
            <a:lvl1pPr marL="0" indent="0">
              <a:buNone/>
              <a:defRPr sz="2800" b="1" i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Contact Us</a:t>
            </a:r>
          </a:p>
        </p:txBody>
      </p:sp>
      <p:sp>
        <p:nvSpPr>
          <p:cNvPr id="22" name="Text Placeholder 1"/>
          <p:cNvSpPr txBox="1">
            <a:spLocks/>
          </p:cNvSpPr>
          <p:nvPr userDrawn="1"/>
        </p:nvSpPr>
        <p:spPr bwMode="auto">
          <a:xfrm>
            <a:off x="3320892" y="5538471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NZ" sz="1400" b="1" dirty="0" smtClean="0">
                <a:solidFill>
                  <a:schemeClr val="bg1"/>
                </a:solidFill>
              </a:rPr>
              <a:t>Wellington</a:t>
            </a:r>
            <a:endParaRPr lang="en-NZ" sz="1100" b="1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Level 2, 88 The Terrace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PO Box 10-225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Wellington 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New Zealand</a:t>
            </a:r>
          </a:p>
        </p:txBody>
      </p:sp>
      <p:sp>
        <p:nvSpPr>
          <p:cNvPr id="23" name="Text Placeholder 1"/>
          <p:cNvSpPr txBox="1">
            <a:spLocks/>
          </p:cNvSpPr>
          <p:nvPr userDrawn="1"/>
        </p:nvSpPr>
        <p:spPr bwMode="auto">
          <a:xfrm>
            <a:off x="1685023" y="5531675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NZ" sz="1400" b="1" dirty="0" smtClean="0">
                <a:solidFill>
                  <a:schemeClr val="bg1"/>
                </a:solidFill>
              </a:rPr>
              <a:t>Sydney</a:t>
            </a:r>
            <a:endParaRPr lang="en-NZ" sz="1100" b="1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36 -38 Young Street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Sydney, NSW 2000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Australia</a:t>
            </a:r>
          </a:p>
        </p:txBody>
      </p:sp>
      <p:sp>
        <p:nvSpPr>
          <p:cNvPr id="24" name="Text Placeholder 1"/>
          <p:cNvSpPr txBox="1">
            <a:spLocks/>
          </p:cNvSpPr>
          <p:nvPr userDrawn="1"/>
        </p:nvSpPr>
        <p:spPr bwMode="auto">
          <a:xfrm>
            <a:off x="4967558" y="5531675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NZ" sz="1400" b="1" dirty="0" smtClean="0">
                <a:solidFill>
                  <a:schemeClr val="bg1"/>
                </a:solidFill>
              </a:rPr>
              <a:t>Washington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1747 Pennsylvania Ave NW Suite 1200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Washington DC 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20006, USA</a:t>
            </a:r>
          </a:p>
        </p:txBody>
      </p:sp>
      <p:sp>
        <p:nvSpPr>
          <p:cNvPr id="25" name="Text Placeholder 1"/>
          <p:cNvSpPr txBox="1">
            <a:spLocks/>
          </p:cNvSpPr>
          <p:nvPr userDrawn="1"/>
        </p:nvSpPr>
        <p:spPr bwMode="auto">
          <a:xfrm>
            <a:off x="6616292" y="5535198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NZ" sz="1400" b="1" dirty="0" smtClean="0">
                <a:solidFill>
                  <a:schemeClr val="bg1"/>
                </a:solidFill>
              </a:rPr>
              <a:t>New York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200 Park Avenue 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Suite 1744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New York, NY 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10166, USA</a:t>
            </a:r>
          </a:p>
        </p:txBody>
      </p:sp>
      <p:sp>
        <p:nvSpPr>
          <p:cNvPr id="26" name="Text Placeholder 1"/>
          <p:cNvSpPr txBox="1">
            <a:spLocks/>
          </p:cNvSpPr>
          <p:nvPr userDrawn="1"/>
        </p:nvSpPr>
        <p:spPr bwMode="auto">
          <a:xfrm>
            <a:off x="8252161" y="5535198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s-ES_tradnl" sz="1400" b="1" noProof="0" dirty="0" smtClean="0">
                <a:solidFill>
                  <a:schemeClr val="bg1"/>
                </a:solidFill>
              </a:rPr>
              <a:t>Bogotá</a:t>
            </a:r>
            <a:endParaRPr lang="es-ES_tradnl" sz="1100" b="1" noProof="0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s-ES_tradnl" sz="900" noProof="0" dirty="0" smtClean="0">
                <a:solidFill>
                  <a:schemeClr val="bg1"/>
                </a:solidFill>
              </a:rPr>
              <a:t>Carrera 7 No. 99-53</a:t>
            </a:r>
          </a:p>
          <a:p>
            <a:pPr marL="0" indent="0" algn="ctr">
              <a:buFont typeface="Arial" pitchFamily="34" charset="0"/>
              <a:buNone/>
            </a:pPr>
            <a:r>
              <a:rPr lang="es-ES_tradnl" sz="900" noProof="0" dirty="0" smtClean="0">
                <a:solidFill>
                  <a:schemeClr val="bg1"/>
                </a:solidFill>
              </a:rPr>
              <a:t>Torre 1, Oficina 1424</a:t>
            </a:r>
          </a:p>
          <a:p>
            <a:pPr marL="0" indent="0" algn="ctr">
              <a:buFont typeface="Arial" pitchFamily="34" charset="0"/>
              <a:buNone/>
            </a:pPr>
            <a:r>
              <a:rPr lang="es-ES_tradnl" sz="900" noProof="0" dirty="0" smtClean="0">
                <a:solidFill>
                  <a:schemeClr val="bg1"/>
                </a:solidFill>
              </a:rPr>
              <a:t>Bogotá</a:t>
            </a:r>
          </a:p>
          <a:p>
            <a:pPr marL="0" indent="0" algn="ctr">
              <a:buFont typeface="Arial" pitchFamily="34" charset="0"/>
              <a:buNone/>
            </a:pPr>
            <a:r>
              <a:rPr lang="es-ES_tradnl" sz="900" noProof="0" dirty="0" smtClean="0">
                <a:solidFill>
                  <a:schemeClr val="bg1"/>
                </a:solidFill>
              </a:rPr>
              <a:t>Colombia</a:t>
            </a:r>
            <a:endParaRPr lang="es-ES_tradnl" sz="900" noProof="0" dirty="0">
              <a:solidFill>
                <a:schemeClr val="bg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2038848" y="1187451"/>
            <a:ext cx="5802577" cy="4030935"/>
          </a:xfrm>
        </p:spPr>
        <p:txBody>
          <a:bodyPr wrap="square" anchor="ctr"/>
          <a:lstStyle>
            <a:lvl1pPr marL="0" indent="0" algn="ctr">
              <a:buNone/>
              <a:defRPr sz="2000" b="0" i="0" baseline="0"/>
            </a:lvl1pPr>
            <a:lvl2pPr marL="0" marR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sz="1600" b="0" baseline="0">
                <a:solidFill>
                  <a:srgbClr val="002060"/>
                </a:solidFill>
                <a:latin typeface="+mn-lt"/>
              </a:defRPr>
            </a:lvl2pPr>
            <a:lvl3pPr marL="0" marR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400"/>
            </a:lvl3pPr>
            <a:lvl4pPr marL="1371600" indent="0" algn="ctr">
              <a:buNone/>
              <a:defRPr/>
            </a:lvl4pPr>
            <a:lvl5pPr marL="0" indent="0" algn="ctr">
              <a:lnSpc>
                <a:spcPct val="100000"/>
              </a:lnSpc>
              <a:buNone/>
              <a:defRPr sz="1400"/>
            </a:lvl5pPr>
          </a:lstStyle>
          <a:p>
            <a:pPr marL="0" marR="0" lvl="1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[Main Contact Name]</a:t>
            </a:r>
            <a:br>
              <a:rPr lang="en-US" dirty="0" smtClean="0"/>
            </a:br>
            <a:r>
              <a:rPr lang="en-US" dirty="0" smtClean="0"/>
              <a:t>[Title]</a:t>
            </a:r>
            <a:br>
              <a:rPr lang="en-US" dirty="0" smtClean="0"/>
            </a:br>
            <a:r>
              <a:rPr lang="en-US" dirty="0" smtClean="0"/>
              <a:t>Castalia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[Address details]</a:t>
            </a:r>
            <a:br>
              <a:rPr lang="en-US" dirty="0" smtClean="0"/>
            </a:br>
            <a:r>
              <a:rPr lang="en-US" dirty="0" smtClean="0"/>
              <a:t>[Address details]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[Phone Number]</a:t>
            </a:r>
            <a:br>
              <a:rPr lang="en-US" dirty="0" smtClean="0"/>
            </a:br>
            <a:r>
              <a:rPr lang="en-US" dirty="0" smtClean="0"/>
              <a:t>[Mobile Number]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[email address]</a:t>
            </a:r>
            <a:br>
              <a:rPr lang="en-US" dirty="0" smtClean="0"/>
            </a:br>
            <a:r>
              <a:rPr lang="en-US" dirty="0" err="1" smtClean="0"/>
              <a:t>www.castalia-advisors.com</a:t>
            </a:r>
            <a:endParaRPr lang="en-US" dirty="0" smtClean="0"/>
          </a:p>
        </p:txBody>
      </p:sp>
      <p:sp>
        <p:nvSpPr>
          <p:cNvPr id="29" name="Text Placeholder 1"/>
          <p:cNvSpPr txBox="1">
            <a:spLocks/>
          </p:cNvSpPr>
          <p:nvPr userDrawn="1"/>
        </p:nvSpPr>
        <p:spPr bwMode="auto">
          <a:xfrm>
            <a:off x="74883" y="5531644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NZ" sz="1400" b="1" dirty="0" smtClean="0">
                <a:solidFill>
                  <a:schemeClr val="bg1"/>
                </a:solidFill>
              </a:rPr>
              <a:t>Paris</a:t>
            </a:r>
            <a:endParaRPr lang="en-NZ" sz="1100" b="1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7</a:t>
            </a:r>
            <a:r>
              <a:rPr lang="en-NZ" sz="900" baseline="0" dirty="0" smtClean="0">
                <a:solidFill>
                  <a:schemeClr val="bg1"/>
                </a:solidFill>
              </a:rPr>
              <a:t> Rue Claude </a:t>
            </a:r>
            <a:r>
              <a:rPr lang="en-NZ" sz="900" baseline="0" dirty="0" err="1" smtClean="0">
                <a:solidFill>
                  <a:schemeClr val="bg1"/>
                </a:solidFill>
              </a:rPr>
              <a:t>Chahu</a:t>
            </a:r>
            <a:endParaRPr lang="en-NZ" sz="900" baseline="0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75116 Paris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France</a:t>
            </a:r>
          </a:p>
        </p:txBody>
      </p:sp>
    </p:spTree>
    <p:extLst>
      <p:ext uri="{BB962C8B-B14F-4D97-AF65-F5344CB8AC3E}">
        <p14:creationId xmlns:p14="http://schemas.microsoft.com/office/powerpoint/2010/main" val="3360645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" y="268319"/>
            <a:ext cx="9924918" cy="750887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NZ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6"/>
            <a:ext cx="8915400" cy="4525963"/>
          </a:xfr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>
            <a:lvl1pPr marL="457200" indent="-457200">
              <a:buSzPct val="100000"/>
              <a:buFont typeface="Wingdings" charset="2"/>
              <a:buChar char="§"/>
              <a:defRPr sz="2400">
                <a:solidFill>
                  <a:srgbClr val="002060"/>
                </a:solidFill>
              </a:defRPr>
            </a:lvl1pPr>
            <a:lvl2pPr marL="914400" indent="-457200">
              <a:buFont typeface="Lucida Grande"/>
              <a:buChar char="­"/>
              <a:defRPr sz="2000">
                <a:solidFill>
                  <a:srgbClr val="002060"/>
                </a:solidFill>
              </a:defRPr>
            </a:lvl2pPr>
            <a:lvl3pPr marL="1143000" indent="-228600">
              <a:buFont typeface="Arial"/>
              <a:buChar char="•"/>
              <a:defRPr sz="1800">
                <a:solidFill>
                  <a:srgbClr val="002060"/>
                </a:solidFill>
              </a:defRPr>
            </a:lvl3pPr>
            <a:lvl4pPr marL="1371600" indent="0">
              <a:buFontTx/>
              <a:buNone/>
              <a:defRPr sz="1600">
                <a:solidFill>
                  <a:srgbClr val="002060"/>
                </a:solidFill>
              </a:defRPr>
            </a:lvl4pPr>
            <a:lvl5pPr>
              <a:defRPr>
                <a:solidFill>
                  <a:srgbClr val="2A2A7E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95300" y="392145"/>
            <a:ext cx="8915400" cy="485775"/>
          </a:xfrm>
        </p:spPr>
        <p:txBody>
          <a:bodyPr>
            <a:noAutofit/>
          </a:bodyPr>
          <a:lstStyle>
            <a:lvl1pPr marL="0" indent="0">
              <a:buNone/>
              <a:defRPr sz="2800" b="1" i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3797300" y="6356509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I:\Marketing\Logos and biz cards\Logos\Castalialogo Logo Twitter.bmp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13477" r="3357" b="39442"/>
          <a:stretch/>
        </p:blipFill>
        <p:spPr bwMode="auto">
          <a:xfrm>
            <a:off x="8856474" y="6372383"/>
            <a:ext cx="93610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782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NZ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90"/>
                </a:solidFill>
              </a:defRPr>
            </a:lvl1pPr>
          </a:lstStyle>
          <a:p>
            <a:fld id="{5E74316C-E23F-428A-8567-06E5DA18F3DA}" type="slidenum">
              <a:rPr lang="en-NZ"/>
              <a:pPr/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710" r:id="rId2"/>
    <p:sldLayoutId id="2147483702" r:id="rId3"/>
    <p:sldLayoutId id="2147483708" r:id="rId4"/>
    <p:sldLayoutId id="2147483691" r:id="rId5"/>
    <p:sldLayoutId id="2147483687" r:id="rId6"/>
    <p:sldLayoutId id="2147483696" r:id="rId7"/>
    <p:sldLayoutId id="2147483697" r:id="rId8"/>
    <p:sldLayoutId id="2147483725" r:id="rId9"/>
    <p:sldLayoutId id="2147483726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rgbClr val="002060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rgbClr val="002060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002060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800" kern="1200">
          <a:solidFill>
            <a:srgbClr val="002060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2A2A7E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83AD4224-401C-4D38-9E80-57775B6B60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9/12/2014</a:t>
            </a:fld>
            <a:endParaRPr lang="en-US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en-US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5FE03650-8055-4CEF-8BAE-1ED83428B793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01604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Alex.Sundakov@castalia-advisors.com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-463136" y="3098044"/>
            <a:ext cx="10297887" cy="1078173"/>
          </a:xfrm>
        </p:spPr>
        <p:txBody>
          <a:bodyPr>
            <a:noAutofit/>
          </a:bodyPr>
          <a:lstStyle/>
          <a:p>
            <a:r>
              <a:rPr lang="en-US" sz="2600" dirty="0" smtClean="0"/>
              <a:t>National Electrification Program Investment Prospectus (2015–2019)</a:t>
            </a:r>
            <a:r>
              <a:rPr lang="en-NZ" sz="2600" dirty="0"/>
              <a:t> </a:t>
            </a:r>
            <a:endParaRPr lang="en-NZ" sz="2600" dirty="0" smtClean="0"/>
          </a:p>
          <a:p>
            <a:pPr>
              <a:spcBef>
                <a:spcPts val="600"/>
              </a:spcBef>
            </a:pPr>
            <a:r>
              <a:rPr lang="en-NZ" sz="2800" dirty="0"/>
              <a:t> </a:t>
            </a:r>
            <a:r>
              <a:rPr lang="en-NZ" sz="2800" dirty="0" smtClean="0"/>
              <a:t>                                                                        </a:t>
            </a:r>
            <a:r>
              <a:rPr lang="en-NZ" sz="2400" dirty="0" smtClean="0"/>
              <a:t>Draft Final Results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2978018" y="6124606"/>
            <a:ext cx="6808655" cy="622300"/>
          </a:xfrm>
        </p:spPr>
        <p:txBody>
          <a:bodyPr>
            <a:normAutofit/>
          </a:bodyPr>
          <a:lstStyle/>
          <a:p>
            <a:r>
              <a:rPr lang="en-NZ" sz="2800" dirty="0" smtClean="0"/>
              <a:t>Alex Sundakov, </a:t>
            </a:r>
            <a:r>
              <a:rPr lang="en-NZ" sz="2800" dirty="0" smtClean="0"/>
              <a:t>September </a:t>
            </a:r>
            <a:r>
              <a:rPr lang="en-NZ" sz="2800" dirty="0" smtClean="0"/>
              <a:t>2014</a:t>
            </a:r>
            <a:endParaRPr lang="en-NZ" sz="2800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264" y="4394204"/>
            <a:ext cx="23368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riddhima.CASTALIA\AppData\Local\Microsoft\Windows\Temporary Internet Files\Content.Outlook\QH64T8RQ\photo 1 (3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"/>
          <a:stretch/>
        </p:blipFill>
        <p:spPr bwMode="auto">
          <a:xfrm>
            <a:off x="2" y="4392613"/>
            <a:ext cx="2010017" cy="155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r="15839"/>
          <a:stretch>
            <a:fillRect/>
          </a:stretch>
        </p:blipFill>
        <p:spPr bwMode="auto">
          <a:xfrm>
            <a:off x="7846054" y="4394201"/>
            <a:ext cx="209550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riddhima.CASTALIA\Dropbox\Myanmar NEP sharebox\from Castalia\Photos - Feb NPD Trip\IMG_06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227" y="4402773"/>
            <a:ext cx="2074333" cy="155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encrypted-tbn2.gstatic.com/images?q=tbn:ANd9GcRv6U-OBdlh1xIVb6EPpvu85qHzr7OeX_s9UY2e_f4B4ZgCQQrkP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02" y="4402773"/>
            <a:ext cx="2315447" cy="154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95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86542" y="379382"/>
            <a:ext cx="8915400" cy="485775"/>
          </a:xfrm>
        </p:spPr>
        <p:txBody>
          <a:bodyPr/>
          <a:lstStyle/>
          <a:p>
            <a:r>
              <a:rPr lang="en-NZ" dirty="0" smtClean="0"/>
              <a:t>Size of funding </a:t>
            </a:r>
            <a:r>
              <a:rPr lang="en-NZ" dirty="0"/>
              <a:t>g</a:t>
            </a:r>
            <a:r>
              <a:rPr lang="en-NZ" dirty="0" smtClean="0"/>
              <a:t>ap depends on decisions about tariffs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3820063" y="6493033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N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" t="46" r="1685" b="3724"/>
          <a:stretch/>
        </p:blipFill>
        <p:spPr bwMode="auto">
          <a:xfrm>
            <a:off x="3136900" y="1676407"/>
            <a:ext cx="6648702" cy="491291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82550" y="1600203"/>
            <a:ext cx="3301994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7180" indent="-274320">
              <a:buSzPct val="76000"/>
              <a:buFont typeface="Wingdings 3"/>
              <a:buChar char=""/>
            </a:pPr>
            <a:r>
              <a:rPr lang="en-US" sz="2000" dirty="0" smtClean="0">
                <a:solidFill>
                  <a:srgbClr val="003492"/>
                </a:solidFill>
              </a:rPr>
              <a:t>Funding gap is </a:t>
            </a:r>
            <a:r>
              <a:rPr lang="en-US" sz="2400" b="1" dirty="0" smtClean="0">
                <a:solidFill>
                  <a:srgbClr val="F79646">
                    <a:lumMod val="75000"/>
                  </a:srgbClr>
                </a:solidFill>
              </a:rPr>
              <a:t>$2.2 billion</a:t>
            </a:r>
            <a:r>
              <a:rPr lang="en-US" sz="2200" dirty="0" smtClean="0">
                <a:solidFill>
                  <a:srgbClr val="F79646">
                    <a:lumMod val="75000"/>
                  </a:srgbClr>
                </a:solidFill>
              </a:rPr>
              <a:t> </a:t>
            </a:r>
            <a:r>
              <a:rPr lang="en-US" sz="2000" dirty="0" smtClean="0">
                <a:solidFill>
                  <a:srgbClr val="1F497D"/>
                </a:solidFill>
              </a:rPr>
              <a:t>over a 40-yr period at the current tariff</a:t>
            </a:r>
            <a:endParaRPr lang="en-NZ" sz="2000" dirty="0" smtClean="0">
              <a:solidFill>
                <a:srgbClr val="1F497D"/>
              </a:solidFill>
            </a:endParaRPr>
          </a:p>
          <a:p>
            <a:pPr marL="22860">
              <a:buSzPct val="76000"/>
            </a:pPr>
            <a:endParaRPr lang="en-NZ" sz="2000" dirty="0" smtClean="0">
              <a:solidFill>
                <a:srgbClr val="1F497D"/>
              </a:solidFill>
            </a:endParaRPr>
          </a:p>
          <a:p>
            <a:pPr marL="297180" indent="-274320">
              <a:buSzPct val="76000"/>
              <a:buFont typeface="Wingdings 3"/>
              <a:buChar char=""/>
            </a:pPr>
            <a:r>
              <a:rPr lang="en-NZ" sz="2000" dirty="0" smtClean="0">
                <a:solidFill>
                  <a:srgbClr val="1F497D"/>
                </a:solidFill>
              </a:rPr>
              <a:t>Reduced to </a:t>
            </a:r>
            <a:r>
              <a:rPr lang="en-NZ" sz="2400" b="1" dirty="0" smtClean="0">
                <a:solidFill>
                  <a:srgbClr val="F79646">
                    <a:lumMod val="75000"/>
                  </a:srgbClr>
                </a:solidFill>
              </a:rPr>
              <a:t>$1.1 billion </a:t>
            </a:r>
            <a:r>
              <a:rPr lang="en-NZ" sz="2000" dirty="0" smtClean="0">
                <a:solidFill>
                  <a:srgbClr val="1F497D"/>
                </a:solidFill>
              </a:rPr>
              <a:t>with an existing system cash neutral tariff</a:t>
            </a:r>
          </a:p>
          <a:p>
            <a:pPr marL="297180" indent="-274320">
              <a:buSzPct val="76000"/>
              <a:buFont typeface="Wingdings 3"/>
              <a:buChar char=""/>
            </a:pPr>
            <a:endParaRPr lang="en-NZ" sz="2000" dirty="0">
              <a:solidFill>
                <a:prstClr val="black"/>
              </a:solidFill>
            </a:endParaRPr>
          </a:p>
          <a:p>
            <a:pPr marL="297180" indent="-274320">
              <a:buSzPct val="76000"/>
              <a:buFont typeface="Wingdings 3"/>
              <a:buChar char=""/>
            </a:pPr>
            <a:r>
              <a:rPr lang="en-NZ" sz="2000" dirty="0" smtClean="0">
                <a:solidFill>
                  <a:srgbClr val="1F497D"/>
                </a:solidFill>
              </a:rPr>
              <a:t>Reduced to </a:t>
            </a:r>
            <a:r>
              <a:rPr lang="en-NZ" sz="2200" b="1" dirty="0" smtClean="0">
                <a:solidFill>
                  <a:srgbClr val="F79646">
                    <a:lumMod val="75000"/>
                  </a:srgbClr>
                </a:solidFill>
              </a:rPr>
              <a:t>$0.25 billion</a:t>
            </a:r>
            <a:r>
              <a:rPr lang="en-NZ" sz="2000" dirty="0" smtClean="0">
                <a:solidFill>
                  <a:prstClr val="black"/>
                </a:solidFill>
              </a:rPr>
              <a:t> </a:t>
            </a:r>
            <a:r>
              <a:rPr lang="en-NZ" sz="2000" dirty="0" smtClean="0">
                <a:solidFill>
                  <a:srgbClr val="1F497D"/>
                </a:solidFill>
              </a:rPr>
              <a:t>with maintaining a residential tariff equivalent to Vietnam</a:t>
            </a:r>
            <a:endParaRPr lang="en-NZ" sz="2000" dirty="0">
              <a:solidFill>
                <a:srgbClr val="1F497D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54350" y="1380524"/>
            <a:ext cx="6851650" cy="3720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22805" y="1981201"/>
            <a:ext cx="23275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Myanmar current tariff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75849" y="5502725"/>
            <a:ext cx="339634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</a:rPr>
              <a:t>Existing system cash neutral tariff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68341" y="4482487"/>
            <a:ext cx="169620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Vietnam tariff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3805" y="6367046"/>
            <a:ext cx="339634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</a:rPr>
              <a:t>Average Residential Tariff $/kWh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2264658" y="3644978"/>
            <a:ext cx="230436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</a:rPr>
              <a:t>Funding Gap US$ Billion</a:t>
            </a:r>
            <a:endParaRPr lang="en-US" sz="1600" b="1" dirty="0">
              <a:solidFill>
                <a:prstClr val="black"/>
              </a:solidFill>
            </a:endParaRPr>
          </a:p>
        </p:txBody>
      </p:sp>
      <p:pic>
        <p:nvPicPr>
          <p:cNvPr id="1026" name="Picture 2" descr="http://upload.wikimedia.org/wikipedia/commons/thumb/8/8c/Flag_of_Myanmar.svg/1800px-Flag_of_Myanmar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9" y="2286017"/>
            <a:ext cx="676885" cy="4512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1028" name="Picture 4" descr="https://encrypted-tbn0.gstatic.com/images?q=tbn:ANd9GcTf4zNIB1BN9HF6kePgrMCE21AQzBT4lBdg22bNv8ZBJLqU-FNS3BbErWZ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7091" y="4828069"/>
            <a:ext cx="756828" cy="440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15" name="Rectangle 14"/>
          <p:cNvSpPr/>
          <p:nvPr/>
        </p:nvSpPr>
        <p:spPr>
          <a:xfrm>
            <a:off x="165100" y="1143017"/>
            <a:ext cx="9658350" cy="384721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22860">
              <a:spcBef>
                <a:spcPts val="0"/>
              </a:spcBef>
              <a:spcAft>
                <a:spcPts val="0"/>
              </a:spcAft>
              <a:buSzPct val="76000"/>
            </a:pPr>
            <a:r>
              <a:rPr lang="en-US" sz="1900" b="1" dirty="0">
                <a:solidFill>
                  <a:schemeClr val="bg1"/>
                </a:solidFill>
                <a:latin typeface="Calibri"/>
              </a:rPr>
              <a:t>Funding </a:t>
            </a:r>
            <a:r>
              <a:rPr lang="en-US" sz="1900" b="1" dirty="0" smtClean="0">
                <a:solidFill>
                  <a:schemeClr val="bg1"/>
                </a:solidFill>
                <a:latin typeface="Calibri"/>
              </a:rPr>
              <a:t>gap = (Revenue </a:t>
            </a:r>
            <a:r>
              <a:rPr lang="en-US" sz="1900" b="1" dirty="0">
                <a:solidFill>
                  <a:schemeClr val="bg1"/>
                </a:solidFill>
                <a:latin typeface="Calibri"/>
              </a:rPr>
              <a:t>+ </a:t>
            </a:r>
            <a:r>
              <a:rPr lang="en-US" sz="1900" b="1" dirty="0" smtClean="0">
                <a:solidFill>
                  <a:schemeClr val="bg1"/>
                </a:solidFill>
                <a:latin typeface="Calibri"/>
              </a:rPr>
              <a:t>Loan Amount Received) – (Capex + </a:t>
            </a:r>
            <a:r>
              <a:rPr lang="en-US" sz="1900" b="1" dirty="0" err="1">
                <a:solidFill>
                  <a:schemeClr val="bg1"/>
                </a:solidFill>
                <a:latin typeface="Calibri"/>
              </a:rPr>
              <a:t>O</a:t>
            </a:r>
            <a:r>
              <a:rPr lang="en-US" sz="1900" b="1" dirty="0" err="1" smtClean="0">
                <a:solidFill>
                  <a:schemeClr val="bg1"/>
                </a:solidFill>
                <a:latin typeface="Calibri"/>
              </a:rPr>
              <a:t>pex</a:t>
            </a:r>
            <a:r>
              <a:rPr lang="en-US" sz="1900" b="1" dirty="0" smtClean="0">
                <a:solidFill>
                  <a:schemeClr val="bg1"/>
                </a:solidFill>
                <a:latin typeface="Calibri"/>
              </a:rPr>
              <a:t> + Loan Repayment</a:t>
            </a:r>
            <a:r>
              <a:rPr lang="en-US" sz="1900" b="1" dirty="0">
                <a:solidFill>
                  <a:schemeClr val="bg1"/>
                </a:solidFill>
                <a:latin typeface="Calibri"/>
              </a:rPr>
              <a:t>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6396352"/>
            <a:ext cx="4292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</a:rPr>
              <a:t>Note: Assumes all loans are concessional, at 1.25% with 25 year repayment and 5 year grace period</a:t>
            </a:r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33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174" y="368367"/>
            <a:ext cx="10002475" cy="485775"/>
          </a:xfrm>
        </p:spPr>
        <p:txBody>
          <a:bodyPr/>
          <a:lstStyle/>
          <a:p>
            <a:r>
              <a:rPr lang="en-US" dirty="0" smtClean="0"/>
              <a:t>What tariffs are needed to make the existing system cash neutral?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4457535" y="6492875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10</a:t>
            </a:fld>
            <a:endParaRPr lang="en-NZ" dirty="0"/>
          </a:p>
        </p:txBody>
      </p:sp>
      <p:sp>
        <p:nvSpPr>
          <p:cNvPr id="10" name="Rectangle 9"/>
          <p:cNvSpPr/>
          <p:nvPr/>
        </p:nvSpPr>
        <p:spPr>
          <a:xfrm>
            <a:off x="184063" y="1007398"/>
            <a:ext cx="94943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dirty="0" smtClean="0"/>
              <a:t>Steady tariff increases in real terms would be needed to accommodate rising generation costs…. </a:t>
            </a:r>
            <a:endParaRPr lang="en-US" sz="2000" dirty="0"/>
          </a:p>
        </p:txBody>
      </p:sp>
      <p:pic>
        <p:nvPicPr>
          <p:cNvPr id="10250" name="Picture 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5" r="9386"/>
          <a:stretch/>
        </p:blipFill>
        <p:spPr bwMode="auto">
          <a:xfrm>
            <a:off x="8424" y="2268184"/>
            <a:ext cx="9784995" cy="4331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16606" y="1850127"/>
            <a:ext cx="9000525" cy="28743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cs typeface="Arial" pitchFamily="34" charset="0"/>
              </a:rPr>
              <a:t>Comparison of Various Tariff Paths for National Least Cost Connections Scenario</a:t>
            </a:r>
            <a:endParaRPr lang="en-US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140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" t="1231" r="17110" b="29399"/>
          <a:stretch/>
        </p:blipFill>
        <p:spPr bwMode="auto">
          <a:xfrm>
            <a:off x="0" y="1056904"/>
            <a:ext cx="6247930" cy="4782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174" y="368367"/>
            <a:ext cx="10002475" cy="485775"/>
          </a:xfrm>
        </p:spPr>
        <p:txBody>
          <a:bodyPr/>
          <a:lstStyle/>
          <a:p>
            <a:r>
              <a:rPr lang="en-US" dirty="0" smtClean="0"/>
              <a:t>Effect of tariff choice on PV of funding gap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7295326" y="6401135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11</a:t>
            </a:fld>
            <a:endParaRPr lang="en-NZ" dirty="0"/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530" y="1204904"/>
            <a:ext cx="1327388" cy="1145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ular Callout 14"/>
          <p:cNvSpPr/>
          <p:nvPr/>
        </p:nvSpPr>
        <p:spPr>
          <a:xfrm>
            <a:off x="6570927" y="1211679"/>
            <a:ext cx="3145810" cy="2278238"/>
          </a:xfrm>
          <a:prstGeom prst="wedgeRectCallout">
            <a:avLst>
              <a:gd name="adj1" fmla="val -64680"/>
              <a:gd name="adj2" fmla="val -15946"/>
            </a:avLst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2"/>
                </a:solidFill>
              </a:rPr>
              <a:t>If tariffs are increased such that the existing system is made cash neutral, the PV of the funding gap about </a:t>
            </a:r>
            <a:r>
              <a:rPr lang="en-US" sz="2000" b="1" dirty="0" smtClean="0">
                <a:solidFill>
                  <a:schemeClr val="accent5"/>
                </a:solidFill>
              </a:rPr>
              <a:t>US$1.1 billion. 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If tariffs kept constant in real terms, the PV is </a:t>
            </a:r>
            <a:r>
              <a:rPr lang="en-US" sz="2000" b="1" dirty="0" smtClean="0">
                <a:solidFill>
                  <a:schemeClr val="accent5"/>
                </a:solidFill>
              </a:rPr>
              <a:t>US$2.2 billion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00422" y="5814611"/>
            <a:ext cx="28738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sz="1200" dirty="0" smtClean="0">
                <a:solidFill>
                  <a:srgbClr val="000000"/>
                </a:solidFill>
              </a:rPr>
              <a:t>Funding gap period 2015-2070, 10% discount rate for PV calculation, figure is for National  Least -cost 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2" name="Left Arrow Callout 1"/>
          <p:cNvSpPr/>
          <p:nvPr/>
        </p:nvSpPr>
        <p:spPr>
          <a:xfrm>
            <a:off x="4459767" y="2891652"/>
            <a:ext cx="450630" cy="1371602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28083"/>
            </a:avLst>
          </a:prstGeom>
          <a:solidFill>
            <a:schemeClr val="bg1">
              <a:lumMod val="6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2" t="70938" r="23893"/>
          <a:stretch/>
        </p:blipFill>
        <p:spPr bwMode="auto">
          <a:xfrm>
            <a:off x="6077519" y="3847610"/>
            <a:ext cx="3792856" cy="148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41390" y="5555447"/>
            <a:ext cx="5157528" cy="61555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NZ" sz="1600" b="1" dirty="0" smtClean="0">
                <a:solidFill>
                  <a:schemeClr val="tx2"/>
                </a:solidFill>
              </a:rPr>
              <a:t>Cash Outflows                 Cash Inflows                  Cash Inflows</a:t>
            </a:r>
          </a:p>
          <a:p>
            <a:r>
              <a:rPr lang="en-NZ" dirty="0">
                <a:solidFill>
                  <a:schemeClr val="tx2"/>
                </a:solidFill>
              </a:rPr>
              <a:t> </a:t>
            </a:r>
            <a:r>
              <a:rPr lang="en-NZ" dirty="0" smtClean="0">
                <a:solidFill>
                  <a:schemeClr val="tx2"/>
                </a:solidFill>
              </a:rPr>
              <a:t>                              </a:t>
            </a:r>
            <a:endParaRPr lang="en-NZ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00528" y="5865220"/>
            <a:ext cx="15833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1400" dirty="0" smtClean="0">
                <a:solidFill>
                  <a:schemeClr val="tx2"/>
                </a:solidFill>
              </a:rPr>
              <a:t>Tariffs maintained in real terms</a:t>
            </a:r>
            <a:endParaRPr lang="en-NZ" sz="1400" dirty="0">
              <a:solidFill>
                <a:schemeClr val="tx2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82763" y="5842673"/>
            <a:ext cx="17881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1400" dirty="0" smtClean="0">
                <a:solidFill>
                  <a:schemeClr val="tx2"/>
                </a:solidFill>
              </a:rPr>
              <a:t>Tariffs increased to make existing system cash neutral</a:t>
            </a:r>
            <a:endParaRPr lang="en-NZ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895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83" b="3659"/>
          <a:stretch/>
        </p:blipFill>
        <p:spPr bwMode="auto">
          <a:xfrm>
            <a:off x="0" y="1752615"/>
            <a:ext cx="9906000" cy="49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" y="1066800"/>
            <a:ext cx="9905999" cy="95271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G</a:t>
            </a:r>
            <a:r>
              <a:rPr lang="en-US" sz="2000" dirty="0" smtClean="0">
                <a:solidFill>
                  <a:schemeClr val="tx1"/>
                </a:solidFill>
              </a:rPr>
              <a:t>overnment </a:t>
            </a:r>
            <a:r>
              <a:rPr lang="en-US" sz="2000" dirty="0">
                <a:solidFill>
                  <a:schemeClr val="tx1"/>
                </a:solidFill>
              </a:rPr>
              <a:t>will need to </a:t>
            </a:r>
            <a:r>
              <a:rPr lang="en-US" sz="2000" b="1" dirty="0">
                <a:solidFill>
                  <a:schemeClr val="accent5"/>
                </a:solidFill>
              </a:rPr>
              <a:t>subsidize</a:t>
            </a:r>
            <a:r>
              <a:rPr lang="en-US" sz="2000" dirty="0">
                <a:solidFill>
                  <a:schemeClr val="accent5"/>
                </a:solidFill>
              </a:rPr>
              <a:t> </a:t>
            </a:r>
            <a:r>
              <a:rPr lang="en-US" sz="2000" b="1" dirty="0">
                <a:solidFill>
                  <a:schemeClr val="accent5"/>
                </a:solidFill>
              </a:rPr>
              <a:t>operating losses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(revenues-</a:t>
            </a:r>
            <a:r>
              <a:rPr lang="en-US" sz="2000" dirty="0" err="1" smtClean="0">
                <a:solidFill>
                  <a:schemeClr val="tx1"/>
                </a:solidFill>
              </a:rPr>
              <a:t>opex</a:t>
            </a:r>
            <a:r>
              <a:rPr lang="en-US" sz="2000" dirty="0" smtClean="0">
                <a:solidFill>
                  <a:schemeClr val="tx1"/>
                </a:solidFill>
              </a:rPr>
              <a:t>) and </a:t>
            </a:r>
            <a:r>
              <a:rPr lang="en-US" sz="2000" dirty="0">
                <a:solidFill>
                  <a:schemeClr val="tx1"/>
                </a:solidFill>
              </a:rPr>
              <a:t>pay </a:t>
            </a:r>
            <a:r>
              <a:rPr lang="en-US" sz="2000" b="1" dirty="0">
                <a:solidFill>
                  <a:schemeClr val="accent5"/>
                </a:solidFill>
              </a:rPr>
              <a:t>debt </a:t>
            </a:r>
            <a:r>
              <a:rPr lang="en-US" sz="2000" b="1" dirty="0" smtClean="0">
                <a:solidFill>
                  <a:schemeClr val="accent5"/>
                </a:solidFill>
              </a:rPr>
              <a:t>service  </a:t>
            </a:r>
            <a:r>
              <a:rPr lang="en-US" sz="2000" dirty="0" smtClean="0">
                <a:solidFill>
                  <a:schemeClr val="tx1"/>
                </a:solidFill>
              </a:rPr>
              <a:t>(principle repayment &amp; interest) every year to </a:t>
            </a:r>
            <a:r>
              <a:rPr lang="en-US" sz="2000" dirty="0">
                <a:solidFill>
                  <a:schemeClr val="tx1"/>
                </a:solidFill>
              </a:rPr>
              <a:t>close the funding </a:t>
            </a:r>
            <a:r>
              <a:rPr lang="en-US" sz="2000" dirty="0" smtClean="0">
                <a:solidFill>
                  <a:schemeClr val="tx1"/>
                </a:solidFill>
              </a:rPr>
              <a:t>gap over time. 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174" y="368384"/>
            <a:ext cx="10002475" cy="485775"/>
          </a:xfrm>
        </p:spPr>
        <p:txBody>
          <a:bodyPr/>
          <a:lstStyle/>
          <a:p>
            <a:r>
              <a:rPr lang="en-US" dirty="0" smtClean="0"/>
              <a:t>Government support is needed to close the funding gap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3890806" y="6492909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12</a:t>
            </a:fld>
            <a:endParaRPr lang="en-NZ" dirty="0"/>
          </a:p>
        </p:txBody>
      </p:sp>
      <p:sp>
        <p:nvSpPr>
          <p:cNvPr id="7" name="Rectangular Callout 6"/>
          <p:cNvSpPr/>
          <p:nvPr/>
        </p:nvSpPr>
        <p:spPr>
          <a:xfrm>
            <a:off x="1485900" y="2362200"/>
            <a:ext cx="3549650" cy="1371600"/>
          </a:xfrm>
          <a:prstGeom prst="wedgeRectCallout">
            <a:avLst>
              <a:gd name="adj1" fmla="val -55635"/>
              <a:gd name="adj2" fmla="val -4951"/>
            </a:avLst>
          </a:prstGeom>
          <a:solidFill>
            <a:srgbClr val="DAD5B4"/>
          </a:solidFill>
          <a:ln>
            <a:noFill/>
            <a:prstDash val="dash"/>
          </a:ln>
        </p:spPr>
        <p:txBody>
          <a:bodyPr wrap="square">
            <a:noAutofit/>
          </a:bodyPr>
          <a:lstStyle/>
          <a:p>
            <a:pPr marL="297180" indent="-274320" defTabSz="457200" fontAlgn="base">
              <a:buSzPct val="76000"/>
              <a:buFont typeface="Wingdings 3"/>
              <a:buChar char=""/>
            </a:pPr>
            <a:r>
              <a:rPr lang="en-US" sz="1600" dirty="0" smtClean="0">
                <a:solidFill>
                  <a:srgbClr val="003492"/>
                </a:solidFill>
                <a:ea typeface="MS PGothic" pitchFamily="34" charset="-128"/>
              </a:rPr>
              <a:t>Current total budget </a:t>
            </a:r>
            <a:r>
              <a:rPr lang="en-US" sz="1600" dirty="0">
                <a:solidFill>
                  <a:srgbClr val="003492"/>
                </a:solidFill>
                <a:ea typeface="MS PGothic" pitchFamily="34" charset="-128"/>
              </a:rPr>
              <a:t>support to MOEP is </a:t>
            </a:r>
            <a:r>
              <a:rPr lang="en-US" sz="2000" b="1" dirty="0" smtClean="0">
                <a:solidFill>
                  <a:srgbClr val="FF6600"/>
                </a:solidFill>
                <a:ea typeface="MS PGothic" pitchFamily="34" charset="-128"/>
              </a:rPr>
              <a:t>US$567 million</a:t>
            </a:r>
            <a:r>
              <a:rPr lang="en-US" sz="1600" dirty="0" smtClean="0">
                <a:solidFill>
                  <a:srgbClr val="003492"/>
                </a:solidFill>
                <a:ea typeface="MS PGothic" pitchFamily="34" charset="-128"/>
              </a:rPr>
              <a:t> </a:t>
            </a:r>
            <a:r>
              <a:rPr lang="en-US" sz="1600" dirty="0">
                <a:solidFill>
                  <a:srgbClr val="003492"/>
                </a:solidFill>
                <a:ea typeface="MS PGothic" pitchFamily="34" charset="-128"/>
              </a:rPr>
              <a:t>per </a:t>
            </a:r>
            <a:r>
              <a:rPr lang="en-US" sz="1600" dirty="0" smtClean="0">
                <a:solidFill>
                  <a:srgbClr val="003492"/>
                </a:solidFill>
                <a:ea typeface="MS PGothic" pitchFamily="34" charset="-128"/>
              </a:rPr>
              <a:t>year</a:t>
            </a:r>
          </a:p>
          <a:p>
            <a:pPr marL="22860" defTabSz="457200" fontAlgn="base">
              <a:buSzPct val="76000"/>
            </a:pPr>
            <a:endParaRPr lang="en-US" sz="200" dirty="0">
              <a:solidFill>
                <a:srgbClr val="003492"/>
              </a:solidFill>
              <a:ea typeface="MS PGothic" pitchFamily="34" charset="-128"/>
            </a:endParaRPr>
          </a:p>
          <a:p>
            <a:pPr marL="297180" indent="-274320" defTabSz="457200" fontAlgn="base">
              <a:buSzPct val="76000"/>
              <a:buFont typeface="Wingdings 3"/>
              <a:buChar char=""/>
            </a:pPr>
            <a:r>
              <a:rPr lang="en-US" sz="1600" dirty="0">
                <a:solidFill>
                  <a:srgbClr val="003492"/>
                </a:solidFill>
                <a:ea typeface="MS PGothic" pitchFamily="34" charset="-128"/>
              </a:rPr>
              <a:t>Access to financing reduces need for </a:t>
            </a:r>
            <a:r>
              <a:rPr lang="en-US" sz="1600" dirty="0" smtClean="0">
                <a:solidFill>
                  <a:srgbClr val="003492"/>
                </a:solidFill>
                <a:ea typeface="MS PGothic" pitchFamily="34" charset="-128"/>
              </a:rPr>
              <a:t>support</a:t>
            </a:r>
            <a:endParaRPr lang="en-AU" dirty="0" smtClean="0">
              <a:solidFill>
                <a:srgbClr val="003492"/>
              </a:solidFill>
              <a:ea typeface="MS PGothic" pitchFamily="34" charset="-128"/>
            </a:endParaRPr>
          </a:p>
          <a:p>
            <a:pPr marL="297180" indent="-274320" defTabSz="457200" fontAlgn="base">
              <a:buSzPct val="76000"/>
              <a:buFont typeface="Wingdings 3"/>
              <a:buChar char=""/>
            </a:pPr>
            <a:endParaRPr lang="en-AU" sz="2000" dirty="0">
              <a:solidFill>
                <a:srgbClr val="003492"/>
              </a:solidFill>
              <a:ea typeface="MS PGothic" pitchFamily="34" charset="-128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83" t="34700" b="40657"/>
          <a:stretch/>
        </p:blipFill>
        <p:spPr bwMode="auto">
          <a:xfrm>
            <a:off x="1333515" y="4286284"/>
            <a:ext cx="2557307" cy="1211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9642771" y="3409950"/>
            <a:ext cx="263236" cy="1771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302000" y="2133600"/>
            <a:ext cx="5943600" cy="3303322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ular Callout 10"/>
          <p:cNvSpPr/>
          <p:nvPr/>
        </p:nvSpPr>
        <p:spPr>
          <a:xfrm>
            <a:off x="5695950" y="1828800"/>
            <a:ext cx="2311400" cy="914400"/>
          </a:xfrm>
          <a:prstGeom prst="wedgeRectCallout">
            <a:avLst>
              <a:gd name="adj1" fmla="val 18834"/>
              <a:gd name="adj2" fmla="val 100539"/>
            </a:avLst>
          </a:prstGeom>
          <a:solidFill>
            <a:srgbClr val="DAD5B4"/>
          </a:solidFill>
          <a:ln>
            <a:noFill/>
            <a:prstDash val="dash"/>
          </a:ln>
        </p:spPr>
        <p:txBody>
          <a:bodyPr wrap="square">
            <a:noAutofit/>
          </a:bodyPr>
          <a:lstStyle/>
          <a:p>
            <a:pPr marL="297180" indent="-274320" defTabSz="457200" fontAlgn="base">
              <a:buSzPct val="76000"/>
              <a:buFont typeface="Wingdings 3"/>
              <a:buChar char=""/>
            </a:pPr>
            <a:r>
              <a:rPr lang="en-US" sz="1600" dirty="0" smtClean="0">
                <a:solidFill>
                  <a:srgbClr val="003492"/>
                </a:solidFill>
                <a:ea typeface="MS PGothic" pitchFamily="34" charset="-128"/>
              </a:rPr>
              <a:t>Support needed starts low and quickly ramps up</a:t>
            </a:r>
            <a:endParaRPr lang="en-AU" dirty="0" smtClean="0">
              <a:solidFill>
                <a:srgbClr val="003492"/>
              </a:solidFill>
              <a:ea typeface="MS PGothic" pitchFamily="34" charset="-128"/>
            </a:endParaRPr>
          </a:p>
          <a:p>
            <a:pPr marL="297180" indent="-274320" defTabSz="457200" fontAlgn="base">
              <a:buSzPct val="76000"/>
              <a:buFont typeface="Wingdings 3"/>
              <a:buChar char=""/>
            </a:pPr>
            <a:endParaRPr lang="en-AU" sz="2000" dirty="0">
              <a:solidFill>
                <a:srgbClr val="003492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46140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10868" y="1402015"/>
            <a:ext cx="8915400" cy="4749403"/>
          </a:xfrm>
          <a:prstGeom prst="round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297180" lvl="0" indent="-274320">
              <a:spcBef>
                <a:spcPts val="600"/>
              </a:spcBef>
              <a:spcAft>
                <a:spcPts val="1200"/>
              </a:spcAft>
              <a:buSzPct val="76000"/>
              <a:buFont typeface="Wingdings 3"/>
              <a:buChar char=""/>
            </a:pPr>
            <a:r>
              <a:rPr lang="en-AU" sz="2000" dirty="0" smtClean="0">
                <a:solidFill>
                  <a:schemeClr val="tx1"/>
                </a:solidFill>
              </a:rPr>
              <a:t>Assuming that financing can be secured, initial pace of ramp-up in roll-out is determined by institutional and technical constraints</a:t>
            </a:r>
          </a:p>
          <a:p>
            <a:pPr marL="297180" lvl="0" indent="-274320">
              <a:spcBef>
                <a:spcPts val="600"/>
              </a:spcBef>
              <a:spcAft>
                <a:spcPts val="1200"/>
              </a:spcAft>
              <a:buSzPct val="76000"/>
              <a:buFont typeface="Wingdings 3"/>
              <a:buChar char=""/>
            </a:pPr>
            <a:r>
              <a:rPr lang="en-NZ" sz="2000" dirty="0" smtClean="0">
                <a:solidFill>
                  <a:schemeClr val="tx1"/>
                </a:solidFill>
              </a:rPr>
              <a:t>To achieve the target of </a:t>
            </a:r>
            <a:r>
              <a:rPr lang="en-NZ" sz="2000" dirty="0" smtClean="0">
                <a:solidFill>
                  <a:schemeClr val="tx1"/>
                </a:solidFill>
              </a:rPr>
              <a:t>nearly 100</a:t>
            </a:r>
            <a:r>
              <a:rPr lang="en-NZ" sz="2000" dirty="0" smtClean="0">
                <a:solidFill>
                  <a:schemeClr val="tx1"/>
                </a:solidFill>
              </a:rPr>
              <a:t>% electrification by 2030, annual new connections must be ramped up to more than 550,000 per year five years from now: a more than two-fold increase</a:t>
            </a:r>
          </a:p>
          <a:p>
            <a:pPr marL="297180" lvl="0" indent="-274320">
              <a:spcBef>
                <a:spcPts val="600"/>
              </a:spcBef>
              <a:spcAft>
                <a:spcPts val="1200"/>
              </a:spcAft>
              <a:buSzPct val="76000"/>
              <a:buFont typeface="Wingdings 3"/>
              <a:buChar char=""/>
            </a:pPr>
            <a:r>
              <a:rPr lang="en-AU" sz="2000" dirty="0" smtClean="0">
                <a:solidFill>
                  <a:schemeClr val="tx1"/>
                </a:solidFill>
              </a:rPr>
              <a:t>Donor commitment to meet the financing need of the 5-year program is essential to achieve the ramp up</a:t>
            </a:r>
            <a:endParaRPr lang="en-AU" sz="2000" dirty="0">
              <a:solidFill>
                <a:schemeClr val="tx1"/>
              </a:solidFill>
            </a:endParaRPr>
          </a:p>
          <a:p>
            <a:pPr marL="297180" lvl="0" indent="-274320">
              <a:spcBef>
                <a:spcPts val="600"/>
              </a:spcBef>
              <a:spcAft>
                <a:spcPts val="1200"/>
              </a:spcAft>
              <a:buSzPct val="76000"/>
              <a:buFont typeface="Wingdings 3"/>
              <a:buChar char=""/>
            </a:pPr>
            <a:r>
              <a:rPr lang="en-AU" sz="2000" dirty="0" smtClean="0">
                <a:solidFill>
                  <a:schemeClr val="tx1"/>
                </a:solidFill>
              </a:rPr>
              <a:t>The Government must make difficult decisions about future tariffs. The funding gap will depend on the tariff path</a:t>
            </a:r>
          </a:p>
          <a:p>
            <a:pPr marL="297180" lvl="0" indent="-274320">
              <a:spcBef>
                <a:spcPts val="600"/>
              </a:spcBef>
              <a:spcAft>
                <a:spcPts val="1200"/>
              </a:spcAft>
              <a:buSzPct val="76000"/>
              <a:buFont typeface="Wingdings 3"/>
              <a:buChar char=""/>
            </a:pPr>
            <a:r>
              <a:rPr lang="en-AU" sz="2000" dirty="0" smtClean="0">
                <a:solidFill>
                  <a:schemeClr val="tx1"/>
                </a:solidFill>
              </a:rPr>
              <a:t>The roll-out program is financially viable. Institutional weakness is the biggest risk to the roll-out</a:t>
            </a:r>
            <a:endParaRPr lang="en-AU" sz="2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20980" y="392114"/>
            <a:ext cx="8915400" cy="485775"/>
          </a:xfrm>
        </p:spPr>
        <p:txBody>
          <a:bodyPr/>
          <a:lstStyle/>
          <a:p>
            <a:r>
              <a:rPr lang="en-US" dirty="0" smtClean="0"/>
              <a:t>Conclusions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E74316C-E23F-428A-8567-06E5DA18F3DA}" type="slidenum">
              <a:rPr lang="en-NZ" smtClean="0"/>
              <a:pPr/>
              <a:t>13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4903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2001667" y="1173803"/>
            <a:ext cx="5802577" cy="4030935"/>
          </a:xfrm>
        </p:spPr>
        <p:txBody>
          <a:bodyPr/>
          <a:lstStyle/>
          <a:p>
            <a:r>
              <a:rPr lang="en-US" dirty="0" smtClean="0"/>
              <a:t>Alex Sundakov</a:t>
            </a:r>
          </a:p>
          <a:p>
            <a:endParaRPr lang="en-US" dirty="0"/>
          </a:p>
          <a:p>
            <a:r>
              <a:rPr lang="en-US" sz="1800" dirty="0" smtClean="0"/>
              <a:t>36-38 Young Street</a:t>
            </a:r>
          </a:p>
          <a:p>
            <a:r>
              <a:rPr lang="en-US" sz="1800" dirty="0" smtClean="0"/>
              <a:t>Sydney, NSW 2000</a:t>
            </a:r>
          </a:p>
          <a:p>
            <a:r>
              <a:rPr lang="en-US" sz="1800" dirty="0" smtClean="0"/>
              <a:t>Australia</a:t>
            </a:r>
          </a:p>
          <a:p>
            <a:endParaRPr lang="en-US" dirty="0"/>
          </a:p>
          <a:p>
            <a:r>
              <a:rPr lang="en-US" sz="1800" dirty="0" err="1" smtClean="0">
                <a:hlinkClick r:id="rId2"/>
              </a:rPr>
              <a:t>Alex.Sundakov@castalia-advisors.com</a:t>
            </a:r>
            <a:endParaRPr lang="en-US" sz="1800" dirty="0" smtClean="0"/>
          </a:p>
          <a:p>
            <a:r>
              <a:rPr lang="en-US" sz="1800" dirty="0" smtClean="0"/>
              <a:t>www.castalia-advisors.com</a:t>
            </a:r>
            <a:endParaRPr lang="en-US" sz="180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227278" y="392114"/>
            <a:ext cx="8915400" cy="48577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Contact Us</a:t>
            </a:r>
            <a:endParaRPr lang="en-US" b="1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529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E74316C-E23F-428A-8567-06E5DA18F3DA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N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PRESENTATION outline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1726449" y="1416544"/>
            <a:ext cx="8407400" cy="4094163"/>
          </a:xfrm>
        </p:spPr>
        <p:txBody>
          <a:bodyPr>
            <a:noAutofit/>
          </a:bodyPr>
          <a:lstStyle/>
          <a:p>
            <a:pPr lvl="0">
              <a:lnSpc>
                <a:spcPct val="200000"/>
              </a:lnSpc>
            </a:pPr>
            <a:r>
              <a:rPr lang="en-NZ" sz="2800" dirty="0" smtClean="0">
                <a:solidFill>
                  <a:srgbClr val="003492"/>
                </a:solidFill>
              </a:rPr>
              <a:t>Roll out program for 5 years</a:t>
            </a:r>
          </a:p>
          <a:p>
            <a:pPr>
              <a:lnSpc>
                <a:spcPct val="150000"/>
              </a:lnSpc>
            </a:pPr>
            <a:r>
              <a:rPr lang="en-NZ" sz="2800" dirty="0" smtClean="0">
                <a:solidFill>
                  <a:srgbClr val="003492"/>
                </a:solidFill>
              </a:rPr>
              <a:t>Financing need</a:t>
            </a:r>
          </a:p>
          <a:p>
            <a:pPr>
              <a:lnSpc>
                <a:spcPct val="150000"/>
              </a:lnSpc>
            </a:pPr>
            <a:r>
              <a:rPr lang="en-NZ" sz="2800" dirty="0" smtClean="0">
                <a:solidFill>
                  <a:srgbClr val="003492"/>
                </a:solidFill>
              </a:rPr>
              <a:t>Donor support rationale</a:t>
            </a:r>
          </a:p>
          <a:p>
            <a:pPr>
              <a:lnSpc>
                <a:spcPct val="150000"/>
              </a:lnSpc>
            </a:pPr>
            <a:r>
              <a:rPr lang="en-NZ" sz="2800" dirty="0">
                <a:solidFill>
                  <a:srgbClr val="003492"/>
                </a:solidFill>
              </a:rPr>
              <a:t>Potential Tariff Paths</a:t>
            </a:r>
          </a:p>
          <a:p>
            <a:pPr>
              <a:lnSpc>
                <a:spcPct val="150000"/>
              </a:lnSpc>
            </a:pPr>
            <a:r>
              <a:rPr lang="en-NZ" sz="2800" dirty="0" smtClean="0">
                <a:solidFill>
                  <a:srgbClr val="003492"/>
                </a:solidFill>
              </a:rPr>
              <a:t>Funding Gap and Government </a:t>
            </a:r>
            <a:r>
              <a:rPr lang="en-NZ" sz="2800" dirty="0">
                <a:solidFill>
                  <a:srgbClr val="003492"/>
                </a:solidFill>
              </a:rPr>
              <a:t>S</a:t>
            </a:r>
            <a:r>
              <a:rPr lang="en-NZ" sz="2800" dirty="0" smtClean="0">
                <a:solidFill>
                  <a:srgbClr val="003492"/>
                </a:solidFill>
              </a:rPr>
              <a:t>upport Needed</a:t>
            </a:r>
          </a:p>
          <a:p>
            <a:pPr lvl="1">
              <a:lnSpc>
                <a:spcPct val="150000"/>
              </a:lnSpc>
            </a:pPr>
            <a:endParaRPr lang="en-NZ" dirty="0" smtClean="0">
              <a:solidFill>
                <a:srgbClr val="003492"/>
              </a:solidFill>
            </a:endParaRPr>
          </a:p>
          <a:p>
            <a:pPr>
              <a:lnSpc>
                <a:spcPct val="150000"/>
              </a:lnSpc>
            </a:pPr>
            <a:endParaRPr lang="en-NZ" dirty="0">
              <a:solidFill>
                <a:srgbClr val="003492"/>
              </a:solidFill>
            </a:endParaRPr>
          </a:p>
          <a:p>
            <a:pPr>
              <a:lnSpc>
                <a:spcPct val="150000"/>
              </a:lnSpc>
            </a:pPr>
            <a:endParaRPr lang="en-NZ" dirty="0" smtClean="0">
              <a:solidFill>
                <a:srgbClr val="0034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15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756" y="1330035"/>
            <a:ext cx="4381995" cy="502631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chemeClr val="tx1"/>
                </a:solidFill>
              </a:rPr>
              <a:t>Earth Institute </a:t>
            </a:r>
            <a:r>
              <a:rPr lang="en-US" dirty="0">
                <a:solidFill>
                  <a:schemeClr val="tx1"/>
                </a:solidFill>
              </a:rPr>
              <a:t>estimates that the total number of connections required for universal electrification by 2030 </a:t>
            </a:r>
            <a:r>
              <a:rPr lang="en-US" dirty="0" smtClean="0">
                <a:solidFill>
                  <a:schemeClr val="tx1"/>
                </a:solidFill>
              </a:rPr>
              <a:t>is </a:t>
            </a:r>
            <a:r>
              <a:rPr lang="en-US" dirty="0" err="1" smtClean="0">
                <a:solidFill>
                  <a:schemeClr val="tx1"/>
                </a:solidFill>
              </a:rPr>
              <a:t>apprx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sz="2800" b="1" dirty="0" smtClean="0">
                <a:solidFill>
                  <a:schemeClr val="accent5"/>
                </a:solidFill>
              </a:rPr>
              <a:t>7.2 million</a:t>
            </a:r>
            <a:endParaRPr lang="en-US" sz="2800" b="1" dirty="0">
              <a:solidFill>
                <a:schemeClr val="accent5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2800" b="1" dirty="0" smtClean="0">
                <a:solidFill>
                  <a:schemeClr val="accent5"/>
                </a:solidFill>
              </a:rPr>
              <a:t>Majority </a:t>
            </a:r>
            <a:r>
              <a:rPr lang="en-US" dirty="0" smtClean="0">
                <a:solidFill>
                  <a:schemeClr val="tx1"/>
                </a:solidFill>
              </a:rPr>
              <a:t>of </a:t>
            </a:r>
            <a:r>
              <a:rPr lang="en-US" dirty="0" smtClean="0">
                <a:solidFill>
                  <a:schemeClr val="tx1"/>
                </a:solidFill>
              </a:rPr>
              <a:t>connections </a:t>
            </a:r>
            <a:r>
              <a:rPr lang="en-US" sz="2800" b="1" dirty="0" smtClean="0">
                <a:solidFill>
                  <a:schemeClr val="accent5"/>
                </a:solidFill>
              </a:rPr>
              <a:t>on the </a:t>
            </a:r>
            <a:r>
              <a:rPr lang="en-US" sz="2800" b="1" dirty="0" smtClean="0">
                <a:solidFill>
                  <a:schemeClr val="accent5"/>
                </a:solidFill>
              </a:rPr>
              <a:t>grid </a:t>
            </a:r>
            <a:r>
              <a:rPr lang="en-US" sz="2800" b="1" dirty="0" smtClean="0">
                <a:solidFill>
                  <a:schemeClr val="accent5"/>
                </a:solidFill>
              </a:rPr>
              <a:t>by 2030</a:t>
            </a:r>
            <a:endParaRPr lang="en-US" b="1" dirty="0" smtClean="0">
              <a:solidFill>
                <a:schemeClr val="accent5"/>
              </a:solidFill>
            </a:endParaRPr>
          </a:p>
          <a:p>
            <a:pPr>
              <a:spcAft>
                <a:spcPts val="600"/>
              </a:spcAft>
            </a:pPr>
            <a:r>
              <a:rPr lang="en-US" dirty="0" smtClean="0">
                <a:solidFill>
                  <a:schemeClr val="tx1"/>
                </a:solidFill>
              </a:rPr>
              <a:t>About </a:t>
            </a:r>
            <a:r>
              <a:rPr lang="en-US" sz="2800" b="1" dirty="0" smtClean="0">
                <a:solidFill>
                  <a:schemeClr val="accent5"/>
                </a:solidFill>
              </a:rPr>
              <a:t>11,000</a:t>
            </a:r>
            <a:r>
              <a:rPr lang="en-US" dirty="0" smtClean="0">
                <a:solidFill>
                  <a:schemeClr val="tx1"/>
                </a:solidFill>
              </a:rPr>
              <a:t> households permanently off-grid and around </a:t>
            </a:r>
            <a:r>
              <a:rPr lang="en-US" sz="2800" b="1" dirty="0" smtClean="0">
                <a:solidFill>
                  <a:schemeClr val="accent5"/>
                </a:solidFill>
              </a:rPr>
              <a:t>250,000 </a:t>
            </a:r>
            <a:r>
              <a:rPr lang="en-US" dirty="0" smtClean="0">
                <a:solidFill>
                  <a:schemeClr val="tx1"/>
                </a:solidFill>
              </a:rPr>
              <a:t>possible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smtClean="0">
                <a:solidFill>
                  <a:schemeClr val="accent5"/>
                </a:solidFill>
              </a:rPr>
              <a:t>pre-electrification</a:t>
            </a:r>
            <a:endParaRPr lang="en-NZ" sz="2800" b="1" dirty="0">
              <a:solidFill>
                <a:schemeClr val="accent5"/>
              </a:solidFill>
            </a:endParaRPr>
          </a:p>
          <a:p>
            <a:pPr>
              <a:spcAft>
                <a:spcPts val="600"/>
              </a:spcAft>
            </a:pPr>
            <a:endParaRPr lang="en-NZ" sz="28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62800" y="392114"/>
            <a:ext cx="8915400" cy="485775"/>
          </a:xfrm>
        </p:spPr>
        <p:txBody>
          <a:bodyPr/>
          <a:lstStyle/>
          <a:p>
            <a:r>
              <a:rPr lang="en-NZ" dirty="0" smtClean="0"/>
              <a:t>Roll-out plan for universal electrification by 2030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3547918" y="6356351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2</a:t>
            </a:fld>
            <a:endParaRPr lang="en-NZ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890" y="1448790"/>
            <a:ext cx="4256809" cy="508263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5153891" y="1126943"/>
            <a:ext cx="4256808" cy="321848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cs typeface="Arial" pitchFamily="34" charset="0"/>
              </a:rPr>
              <a:t>Total Planned Connections (2030)</a:t>
            </a:r>
            <a:endParaRPr 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7527" y="3550721"/>
            <a:ext cx="291609" cy="452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153891" y="6491980"/>
            <a:ext cx="4953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/>
            <a:r>
              <a:rPr lang="en-US" sz="1400" dirty="0">
                <a:solidFill>
                  <a:srgbClr val="000000"/>
                </a:solidFill>
              </a:rPr>
              <a:t>Source: </a:t>
            </a:r>
            <a:r>
              <a:rPr lang="en-US" sz="1400" dirty="0" smtClean="0">
                <a:solidFill>
                  <a:srgbClr val="000000"/>
                </a:solidFill>
              </a:rPr>
              <a:t>Earth Institute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747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0" r="16667"/>
          <a:stretch/>
        </p:blipFill>
        <p:spPr bwMode="auto">
          <a:xfrm>
            <a:off x="190007" y="2695698"/>
            <a:ext cx="4873700" cy="4162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50127" y="378247"/>
            <a:ext cx="10140287" cy="673173"/>
          </a:xfrm>
        </p:spPr>
        <p:txBody>
          <a:bodyPr/>
          <a:lstStyle/>
          <a:p>
            <a:r>
              <a:rPr lang="en-US" dirty="0" smtClean="0"/>
              <a:t>National least-cost roll-out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E74316C-E23F-428A-8567-06E5DA18F3DA}" type="slidenum">
              <a:rPr lang="en-NZ" smtClean="0"/>
              <a:pPr/>
              <a:t>3</a:t>
            </a:fld>
            <a:endParaRPr lang="en-NZ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114502" y="981446"/>
            <a:ext cx="6637038" cy="1213468"/>
          </a:xfrm>
          <a:prstGeom prst="roundRect">
            <a:avLst/>
          </a:prstGeom>
          <a:noFill/>
          <a:ln w="28575" cap="flat" cmpd="sng" algn="ctr">
            <a:noFill/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>
              <a:spcBef>
                <a:spcPts val="900"/>
              </a:spcBef>
            </a:pPr>
            <a:r>
              <a:rPr lang="en-US" sz="2000" dirty="0" smtClean="0"/>
              <a:t>This means that the cheapest connections, </a:t>
            </a:r>
            <a:r>
              <a:rPr lang="en-US" sz="2000" dirty="0"/>
              <a:t>wherever they happen to be in the country, are made first</a:t>
            </a:r>
            <a:r>
              <a:rPr lang="en-US" sz="2000" dirty="0" smtClean="0"/>
              <a:t>. </a:t>
            </a:r>
          </a:p>
          <a:p>
            <a:pPr defTabSz="914400" eaLnBrk="0" hangingPunct="0">
              <a:spcBef>
                <a:spcPts val="900"/>
              </a:spcBef>
            </a:pPr>
            <a:r>
              <a:rPr lang="en-US" sz="2000" dirty="0" smtClean="0"/>
              <a:t>Biggest </a:t>
            </a:r>
            <a:r>
              <a:rPr lang="en-US" sz="2400" b="1" dirty="0" smtClean="0">
                <a:solidFill>
                  <a:schemeClr val="accent5"/>
                </a:solidFill>
              </a:rPr>
              <a:t>“bang for the buck”</a:t>
            </a:r>
            <a:endParaRPr lang="en-US" sz="2400" b="1" kern="0" dirty="0">
              <a:solidFill>
                <a:schemeClr val="accent5"/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0007" y="2276482"/>
            <a:ext cx="4865000" cy="319327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cs typeface="Arial" pitchFamily="34" charset="0"/>
              </a:rPr>
              <a:t>Resulting Connections in Each State 2015-2019</a:t>
            </a:r>
            <a:endParaRPr 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16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" t="77555" r="66864" b="2606"/>
          <a:stretch/>
        </p:blipFill>
        <p:spPr>
          <a:xfrm>
            <a:off x="5145146" y="5511036"/>
            <a:ext cx="2814603" cy="1281722"/>
          </a:xfr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565" y="1007301"/>
            <a:ext cx="2706687" cy="561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ular Callout 13"/>
          <p:cNvSpPr/>
          <p:nvPr/>
        </p:nvSpPr>
        <p:spPr>
          <a:xfrm>
            <a:off x="5145147" y="3434097"/>
            <a:ext cx="1927106" cy="1910686"/>
          </a:xfrm>
          <a:prstGeom prst="wedgeRectCallout">
            <a:avLst>
              <a:gd name="adj1" fmla="val 105173"/>
              <a:gd name="adj2" fmla="val -46807"/>
            </a:avLst>
          </a:prstGeom>
          <a:solidFill>
            <a:srgbClr val="E6E3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tx2"/>
                </a:solidFill>
              </a:rPr>
              <a:t>Central corridor prioritized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</a:rPr>
              <a:t>in the first 5 years for grid connection. Mini-grids and household elsewhere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8899" y="5404161"/>
            <a:ext cx="263632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Connected earlier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Connected later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5146" y="6519553"/>
            <a:ext cx="29300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6064069" y="5755395"/>
            <a:ext cx="512267" cy="504217"/>
            <a:chOff x="6064069" y="5755395"/>
            <a:chExt cx="512267" cy="504217"/>
          </a:xfrm>
        </p:grpSpPr>
        <p:sp>
          <p:nvSpPr>
            <p:cNvPr id="21" name="Right Arrow 20"/>
            <p:cNvSpPr/>
            <p:nvPr/>
          </p:nvSpPr>
          <p:spPr>
            <a:xfrm rot="5400000">
              <a:off x="6068094" y="5751370"/>
              <a:ext cx="504217" cy="51226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ight Arrow 4"/>
            <p:cNvSpPr/>
            <p:nvPr/>
          </p:nvSpPr>
          <p:spPr>
            <a:xfrm rot="5400000">
              <a:off x="6143727" y="5778191"/>
              <a:ext cx="352952" cy="30736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00" kern="1200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7080565" y="6545113"/>
            <a:ext cx="4953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/>
            <a:r>
              <a:rPr lang="en-US" sz="1400" dirty="0">
                <a:solidFill>
                  <a:srgbClr val="000000"/>
                </a:solidFill>
              </a:rPr>
              <a:t>Source: </a:t>
            </a:r>
            <a:r>
              <a:rPr lang="en-US" sz="1400" dirty="0" smtClean="0">
                <a:solidFill>
                  <a:srgbClr val="000000"/>
                </a:solidFill>
              </a:rPr>
              <a:t>Earth Institute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058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03456" y="392145"/>
            <a:ext cx="9472375" cy="485775"/>
          </a:xfrm>
        </p:spPr>
        <p:txBody>
          <a:bodyPr/>
          <a:lstStyle/>
          <a:p>
            <a:r>
              <a:rPr lang="en-US" dirty="0" smtClean="0"/>
              <a:t>Projected connections targets over entire roll-out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4" y="1104162"/>
            <a:ext cx="9689453" cy="567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 bwMode="auto">
          <a:xfrm flipV="1">
            <a:off x="8956882" y="1864426"/>
            <a:ext cx="0" cy="4146556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V="1">
            <a:off x="6556089" y="3325127"/>
            <a:ext cx="0" cy="2685891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 flipV="1">
            <a:off x="4119667" y="4857166"/>
            <a:ext cx="0" cy="1153975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8337550" y="6492906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N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ular Callout 13"/>
          <p:cNvSpPr/>
          <p:nvPr/>
        </p:nvSpPr>
        <p:spPr>
          <a:xfrm>
            <a:off x="2806701" y="1981218"/>
            <a:ext cx="2903483" cy="1212751"/>
          </a:xfrm>
          <a:prstGeom prst="wedgeRectCallout">
            <a:avLst>
              <a:gd name="adj1" fmla="val 46219"/>
              <a:gd name="adj2" fmla="val 104855"/>
            </a:avLst>
          </a:prstGeom>
          <a:solidFill>
            <a:srgbClr val="C8C18E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kern="0" dirty="0" smtClean="0">
                <a:solidFill>
                  <a:srgbClr val="000000"/>
                </a:solidFill>
              </a:rPr>
              <a:t>After 2019, over </a:t>
            </a:r>
            <a:r>
              <a:rPr lang="en-US" sz="2200" b="1" kern="0" dirty="0" smtClean="0">
                <a:solidFill>
                  <a:srgbClr val="FF6600"/>
                </a:solidFill>
              </a:rPr>
              <a:t>517,000 connections </a:t>
            </a:r>
            <a:r>
              <a:rPr lang="en-US" kern="0" dirty="0" smtClean="0">
                <a:solidFill>
                  <a:srgbClr val="000000"/>
                </a:solidFill>
              </a:rPr>
              <a:t>have to be made each year to reach full electrification by 2030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50999" y="1219200"/>
            <a:ext cx="4059184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Projected National </a:t>
            </a:r>
            <a:r>
              <a:rPr lang="en-US" dirty="0" smtClean="0"/>
              <a:t>Electrification Rate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485900" y="5345668"/>
            <a:ext cx="583814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30%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292600" y="4724400"/>
            <a:ext cx="583814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47%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631935" y="3352800"/>
            <a:ext cx="583814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76%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997950" y="1916668"/>
            <a:ext cx="700833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100%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069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5919" y="392114"/>
            <a:ext cx="8915400" cy="485775"/>
          </a:xfrm>
        </p:spPr>
        <p:txBody>
          <a:bodyPr/>
          <a:lstStyle/>
          <a:p>
            <a:r>
              <a:rPr lang="en-US" dirty="0" smtClean="0"/>
              <a:t>Why consider pre-electrification connections?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E74316C-E23F-428A-8567-06E5DA18F3DA}" type="slidenum">
              <a:rPr lang="en-NZ" smtClean="0"/>
              <a:pPr/>
              <a:t>5</a:t>
            </a:fld>
            <a:endParaRPr lang="en-NZ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39" y="1311948"/>
            <a:ext cx="5072343" cy="422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ular Callout 5"/>
          <p:cNvSpPr/>
          <p:nvPr/>
        </p:nvSpPr>
        <p:spPr>
          <a:xfrm>
            <a:off x="6645589" y="2124429"/>
            <a:ext cx="2925923" cy="4371839"/>
          </a:xfrm>
          <a:prstGeom prst="wedgeRectCallout">
            <a:avLst>
              <a:gd name="adj1" fmla="val -35622"/>
              <a:gd name="adj2" fmla="val 24916"/>
            </a:avLst>
          </a:prstGeom>
          <a:noFill/>
          <a:ln>
            <a:noFill/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tx1"/>
                </a:solidFill>
              </a:rPr>
              <a:t>Although it will add some costs to the roll-out program, some pre-electrification in the early part of NEP may be efficient because: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tx1"/>
              </a:solidFill>
            </a:endParaRPr>
          </a:p>
          <a:p>
            <a:pPr marL="297180" lvl="0" indent="-274320">
              <a:spcBef>
                <a:spcPts val="0"/>
              </a:spcBef>
              <a:spcAft>
                <a:spcPts val="0"/>
              </a:spcAft>
              <a:buSzPct val="76000"/>
              <a:buFont typeface="Wingdings 3"/>
              <a:buChar char=""/>
            </a:pPr>
            <a:r>
              <a:rPr lang="en-US" sz="1600" dirty="0" smtClean="0">
                <a:solidFill>
                  <a:srgbClr val="003492"/>
                </a:solidFill>
                <a:ea typeface="MS PGothic" pitchFamily="34" charset="-128"/>
              </a:rPr>
              <a:t>There will be time to amortize the costs of investments in temporary solutions </a:t>
            </a:r>
            <a:br>
              <a:rPr lang="en-US" sz="1600" dirty="0" smtClean="0">
                <a:solidFill>
                  <a:srgbClr val="003492"/>
                </a:solidFill>
                <a:ea typeface="MS PGothic" pitchFamily="34" charset="-128"/>
              </a:rPr>
            </a:br>
            <a:r>
              <a:rPr lang="en-US" sz="1600" dirty="0" smtClean="0">
                <a:solidFill>
                  <a:srgbClr val="003492"/>
                </a:solidFill>
                <a:ea typeface="MS PGothic" pitchFamily="34" charset="-128"/>
              </a:rPr>
              <a:t>(for e.g. diesel mini-grid)</a:t>
            </a:r>
          </a:p>
          <a:p>
            <a:pPr marL="22860" lvl="0">
              <a:spcBef>
                <a:spcPts val="0"/>
              </a:spcBef>
              <a:spcAft>
                <a:spcPts val="0"/>
              </a:spcAft>
              <a:buSzPct val="76000"/>
            </a:pPr>
            <a:endParaRPr lang="en-US" sz="1600" dirty="0" smtClean="0">
              <a:solidFill>
                <a:srgbClr val="003492"/>
              </a:solidFill>
              <a:ea typeface="MS PGothic" pitchFamily="34" charset="-128"/>
            </a:endParaRPr>
          </a:p>
          <a:p>
            <a:pPr marL="297180" lvl="0" indent="-274320">
              <a:spcBef>
                <a:spcPts val="0"/>
              </a:spcBef>
              <a:spcAft>
                <a:spcPts val="0"/>
              </a:spcAft>
              <a:buSzPct val="76000"/>
              <a:buFont typeface="Wingdings 3"/>
              <a:buChar char=""/>
            </a:pPr>
            <a:r>
              <a:rPr lang="en-US" sz="1600" dirty="0" smtClean="0">
                <a:solidFill>
                  <a:srgbClr val="003492"/>
                </a:solidFill>
                <a:ea typeface="MS PGothic" pitchFamily="34" charset="-128"/>
              </a:rPr>
              <a:t>Some renewable generation  sources serving off-grid solutions can remain viable on the grid</a:t>
            </a:r>
            <a:endParaRPr lang="en-US" dirty="0" smtClean="0">
              <a:solidFill>
                <a:schemeClr val="tx1"/>
              </a:solidFill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tx1"/>
              </a:solidFill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chemeClr val="tx1"/>
              </a:solidFill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tx1"/>
              </a:solidFill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chemeClr val="tx1"/>
              </a:solidFill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chemeClr val="tx1"/>
              </a:solidFill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60885" y="975610"/>
            <a:ext cx="3119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NEP Program Years</a:t>
            </a:r>
            <a:endParaRPr lang="en-US" sz="2000" b="1" dirty="0"/>
          </a:p>
        </p:txBody>
      </p:sp>
      <p:sp>
        <p:nvSpPr>
          <p:cNvPr id="8" name="Rectangular Callout 7"/>
          <p:cNvSpPr/>
          <p:nvPr/>
        </p:nvSpPr>
        <p:spPr>
          <a:xfrm>
            <a:off x="3797300" y="1700011"/>
            <a:ext cx="2577486" cy="2026759"/>
          </a:xfrm>
          <a:prstGeom prst="wedgeRectCallout">
            <a:avLst>
              <a:gd name="adj1" fmla="val 3007"/>
              <a:gd name="adj2" fmla="val 81170"/>
            </a:avLst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Temporary electrification solution while waiting for the grid (e.g. mini-grids, micro-grids, </a:t>
            </a:r>
            <a:r>
              <a:rPr lang="en-US" sz="1600" dirty="0" err="1" smtClean="0">
                <a:solidFill>
                  <a:schemeClr val="tx1"/>
                </a:solidFill>
              </a:rPr>
              <a:t>SHS</a:t>
            </a:r>
            <a:r>
              <a:rPr lang="en-US" sz="1600" dirty="0" smtClean="0">
                <a:solidFill>
                  <a:schemeClr val="tx1"/>
                </a:solidFill>
              </a:rPr>
              <a:t>) may be efficient and provide social inclusion to household slated for grid connection at the end of the roll-out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 rot="5400000">
            <a:off x="4120517" y="5543149"/>
            <a:ext cx="632334" cy="471948"/>
            <a:chOff x="2088971" y="1987608"/>
            <a:chExt cx="365400" cy="427449"/>
          </a:xfrm>
          <a:solidFill>
            <a:schemeClr val="bg1">
              <a:lumMod val="65000"/>
            </a:schemeClr>
          </a:solidFill>
        </p:grpSpPr>
        <p:sp>
          <p:nvSpPr>
            <p:cNvPr id="10" name="Right Arrow 9"/>
            <p:cNvSpPr/>
            <p:nvPr/>
          </p:nvSpPr>
          <p:spPr>
            <a:xfrm>
              <a:off x="2088971" y="1987608"/>
              <a:ext cx="365400" cy="42744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ight Arrow 4"/>
            <p:cNvSpPr/>
            <p:nvPr/>
          </p:nvSpPr>
          <p:spPr>
            <a:xfrm>
              <a:off x="2088971" y="2073098"/>
              <a:ext cx="255780" cy="25646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00" kern="1200"/>
            </a:p>
          </p:txBody>
        </p:sp>
      </p:grpSp>
      <p:sp>
        <p:nvSpPr>
          <p:cNvPr id="12" name="Content Placeholder 1"/>
          <p:cNvSpPr txBox="1">
            <a:spLocks/>
          </p:cNvSpPr>
          <p:nvPr/>
        </p:nvSpPr>
        <p:spPr bwMode="auto">
          <a:xfrm>
            <a:off x="176312" y="5486409"/>
            <a:ext cx="4496346" cy="7248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 typeface="Wingdings" charset="2"/>
              <a:buChar char="§"/>
              <a:defRPr sz="2400" kern="1200">
                <a:solidFill>
                  <a:srgbClr val="002060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914400" indent="-4572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Lucida Grande"/>
              <a:buChar char="­"/>
              <a:defRPr sz="2000" kern="1200">
                <a:solidFill>
                  <a:srgbClr val="002060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1800" kern="1200">
                <a:solidFill>
                  <a:srgbClr val="002060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600" kern="1200">
                <a:solidFill>
                  <a:srgbClr val="002060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schemeClr val="tx1"/>
                </a:solidFill>
              </a:rPr>
              <a:t>We estimate that approximately </a:t>
            </a:r>
            <a:r>
              <a:rPr lang="en-US" b="1" dirty="0" smtClean="0">
                <a:solidFill>
                  <a:schemeClr val="accent5"/>
                </a:solidFill>
              </a:rPr>
              <a:t>250,000 households</a:t>
            </a:r>
            <a:r>
              <a:rPr lang="en-US" sz="2000" b="1" dirty="0" smtClean="0">
                <a:solidFill>
                  <a:schemeClr val="accent5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</a:rPr>
              <a:t>will use pre-electrification solutions in the </a:t>
            </a:r>
            <a:r>
              <a:rPr lang="en-US" b="1" dirty="0" smtClean="0">
                <a:solidFill>
                  <a:schemeClr val="accent5"/>
                </a:solidFill>
              </a:rPr>
              <a:t>first 10 years </a:t>
            </a:r>
            <a:r>
              <a:rPr lang="en-US" sz="1600" dirty="0" smtClean="0">
                <a:solidFill>
                  <a:schemeClr val="tx1"/>
                </a:solidFill>
              </a:rPr>
              <a:t>of the progra</a:t>
            </a:r>
            <a:r>
              <a:rPr lang="en-US" sz="1600" dirty="0">
                <a:solidFill>
                  <a:schemeClr val="tx1"/>
                </a:solidFill>
              </a:rPr>
              <a:t>m</a:t>
            </a:r>
            <a:endParaRPr lang="en-US" sz="1600" dirty="0" smtClean="0"/>
          </a:p>
          <a:p>
            <a:pPr marL="0" indent="0">
              <a:buFont typeface="Wingdings" charset="2"/>
              <a:buNone/>
            </a:pPr>
            <a:endParaRPr lang="en-NZ" sz="7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132071" y="877889"/>
            <a:ext cx="492443" cy="388868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b="1" dirty="0" smtClean="0"/>
              <a:t>No. of Households Electrified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00215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5" t="42233" b="34248"/>
          <a:stretch/>
        </p:blipFill>
        <p:spPr bwMode="auto">
          <a:xfrm>
            <a:off x="232367" y="5041955"/>
            <a:ext cx="1746495" cy="815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3276" y="381019"/>
            <a:ext cx="9886345" cy="485775"/>
          </a:xfrm>
        </p:spPr>
        <p:txBody>
          <a:bodyPr/>
          <a:lstStyle/>
          <a:p>
            <a:r>
              <a:rPr lang="en-US" dirty="0" smtClean="0"/>
              <a:t>How many connections are feasible in the first 5 years?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4243651" y="6477031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6</a:t>
            </a:fld>
            <a:endParaRPr lang="en-NZ" dirty="0"/>
          </a:p>
        </p:txBody>
      </p:sp>
      <p:sp>
        <p:nvSpPr>
          <p:cNvPr id="16" name="Content Placeholder 1"/>
          <p:cNvSpPr txBox="1">
            <a:spLocks/>
          </p:cNvSpPr>
          <p:nvPr/>
        </p:nvSpPr>
        <p:spPr bwMode="auto">
          <a:xfrm>
            <a:off x="119953" y="1048511"/>
            <a:ext cx="5780941" cy="84931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 typeface="Wingdings" charset="2"/>
              <a:buChar char="§"/>
              <a:defRPr sz="2400" kern="1200">
                <a:solidFill>
                  <a:srgbClr val="002060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914400" indent="-4572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Lucida Grande"/>
              <a:buChar char="­"/>
              <a:defRPr sz="2000" kern="1200">
                <a:solidFill>
                  <a:srgbClr val="002060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1800" kern="1200">
                <a:solidFill>
                  <a:srgbClr val="002060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600" kern="1200">
                <a:solidFill>
                  <a:srgbClr val="002060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charset="2"/>
              <a:buNone/>
            </a:pPr>
            <a:r>
              <a:rPr lang="en-US" dirty="0" smtClean="0">
                <a:solidFill>
                  <a:srgbClr val="003492"/>
                </a:solidFill>
              </a:rPr>
              <a:t>Technically  and physically feasible to implement about </a:t>
            </a:r>
            <a:r>
              <a:rPr lang="en-US" sz="3600" b="1" dirty="0" smtClean="0">
                <a:solidFill>
                  <a:srgbClr val="FF6600"/>
                </a:solidFill>
              </a:rPr>
              <a:t>1.7 million </a:t>
            </a:r>
            <a:r>
              <a:rPr lang="en-US" dirty="0" smtClean="0">
                <a:solidFill>
                  <a:srgbClr val="003492"/>
                </a:solidFill>
              </a:rPr>
              <a:t>additional connections from FY2015-19</a:t>
            </a:r>
          </a:p>
          <a:p>
            <a:pPr marL="0" indent="0">
              <a:buFont typeface="Wingdings" charset="2"/>
              <a:buNone/>
            </a:pPr>
            <a:endParaRPr lang="en-NZ" sz="900" dirty="0" smtClean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5" t="68240" r="59166" b="5581"/>
          <a:stretch/>
        </p:blipFill>
        <p:spPr bwMode="auto">
          <a:xfrm>
            <a:off x="413987" y="5712261"/>
            <a:ext cx="1564891" cy="100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49798" y="1069431"/>
            <a:ext cx="3491149" cy="1292662"/>
          </a:xfrm>
          <a:prstGeom prst="rect">
            <a:avLst/>
          </a:prstGeom>
          <a:solidFill>
            <a:srgbClr val="C8C18E"/>
          </a:solidFill>
          <a:ln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NZ" dirty="0" smtClean="0">
                <a:solidFill>
                  <a:srgbClr val="003492"/>
                </a:solidFill>
                <a:ea typeface="MS PGothic" pitchFamily="34" charset="-128"/>
              </a:rPr>
              <a:t>Pace of ramp-up </a:t>
            </a:r>
            <a:r>
              <a:rPr lang="en-NZ" sz="2400" b="1" dirty="0" smtClean="0">
                <a:solidFill>
                  <a:srgbClr val="FF6600"/>
                </a:solidFill>
                <a:ea typeface="MS PGothic" pitchFamily="34" charset="-128"/>
              </a:rPr>
              <a:t>limited by:</a:t>
            </a:r>
          </a:p>
          <a:p>
            <a:pPr marL="285750" indent="-285750" defTabSz="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NZ" dirty="0" smtClean="0">
                <a:solidFill>
                  <a:srgbClr val="003492"/>
                </a:solidFill>
                <a:ea typeface="MS PGothic" pitchFamily="34" charset="-128"/>
              </a:rPr>
              <a:t>Institutional weaknesses</a:t>
            </a:r>
          </a:p>
          <a:p>
            <a:pPr marL="285750" indent="-285750" defTabSz="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NZ" dirty="0" smtClean="0">
                <a:solidFill>
                  <a:srgbClr val="003492"/>
                </a:solidFill>
                <a:ea typeface="MS PGothic" pitchFamily="34" charset="-128"/>
              </a:rPr>
              <a:t>Available skilled </a:t>
            </a:r>
            <a:r>
              <a:rPr lang="en-NZ" dirty="0" err="1" smtClean="0">
                <a:solidFill>
                  <a:srgbClr val="003492"/>
                </a:solidFill>
                <a:ea typeface="MS PGothic" pitchFamily="34" charset="-128"/>
              </a:rPr>
              <a:t>labor</a:t>
            </a:r>
            <a:endParaRPr lang="en-NZ" dirty="0" smtClean="0">
              <a:solidFill>
                <a:srgbClr val="003492"/>
              </a:solidFill>
              <a:ea typeface="MS PGothic" pitchFamily="34" charset="-128"/>
            </a:endParaRPr>
          </a:p>
          <a:p>
            <a:pPr marL="285750" indent="-285750" defTabSz="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NZ" dirty="0" smtClean="0">
                <a:solidFill>
                  <a:srgbClr val="003492"/>
                </a:solidFill>
                <a:ea typeface="MS PGothic" pitchFamily="34" charset="-128"/>
              </a:rPr>
              <a:t>Procurement practices </a:t>
            </a:r>
            <a:endParaRPr lang="en-NZ" dirty="0">
              <a:solidFill>
                <a:srgbClr val="003492"/>
              </a:solidFill>
              <a:ea typeface="MS PGothic" pitchFamily="34" charset="-128"/>
            </a:endParaRPr>
          </a:p>
        </p:txBody>
      </p:sp>
      <p:graphicFrame>
        <p:nvGraphicFramePr>
          <p:cNvPr id="1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5399640"/>
              </p:ext>
            </p:extLst>
          </p:nvPr>
        </p:nvGraphicFramePr>
        <p:xfrm>
          <a:off x="1816118" y="2496095"/>
          <a:ext cx="8089921" cy="22320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950"/>
                <a:gridCol w="1155699"/>
                <a:gridCol w="1044339"/>
                <a:gridCol w="1031057"/>
                <a:gridCol w="1028969"/>
                <a:gridCol w="1028969"/>
                <a:gridCol w="1028969"/>
                <a:gridCol w="1028969"/>
              </a:tblGrid>
              <a:tr h="7320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NZ" sz="1600" b="0" dirty="0" smtClean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Conns Required</a:t>
                      </a:r>
                      <a:endParaRPr lang="en-NZ" sz="1800" b="1" dirty="0" smtClean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18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2012</a:t>
                      </a:r>
                    </a:p>
                    <a:p>
                      <a:pPr algn="ctr"/>
                      <a:r>
                        <a:rPr lang="en-NZ" sz="18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Actual</a:t>
                      </a:r>
                      <a:endParaRPr lang="en-NZ" sz="18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2015</a:t>
                      </a:r>
                      <a:endParaRPr lang="en-US" sz="18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2016</a:t>
                      </a:r>
                      <a:endParaRPr lang="en-US" sz="18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2017</a:t>
                      </a:r>
                      <a:endParaRPr lang="en-US" sz="18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2018</a:t>
                      </a:r>
                      <a:endParaRPr lang="en-US" sz="18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2019</a:t>
                      </a:r>
                      <a:endParaRPr lang="en-US" sz="18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39207"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n-NZ" sz="1600" b="0" baseline="0" dirty="0" smtClean="0">
                          <a:solidFill>
                            <a:schemeClr val="tx2"/>
                          </a:solidFill>
                          <a:latin typeface="+mn-lt"/>
                        </a:rPr>
                        <a:t>ESE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6,993,539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59,000</a:t>
                      </a:r>
                      <a:endParaRPr lang="en-US" sz="18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75,000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150,000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225,000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337,500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517,170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39207"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n-NZ" sz="1600" b="0" baseline="0" dirty="0" smtClean="0">
                          <a:solidFill>
                            <a:schemeClr val="tx2"/>
                          </a:solidFill>
                          <a:latin typeface="+mn-lt"/>
                        </a:rPr>
                        <a:t>YESB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207,752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130,000</a:t>
                      </a:r>
                      <a:endParaRPr lang="en-US" sz="18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130,000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77,752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en-US" sz="1800" b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39207"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endParaRPr lang="en-NZ" sz="1600" b="0" baseline="0" dirty="0" smtClean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205,000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227,752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225,000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337,000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517,170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560875" y="5014006"/>
            <a:ext cx="793835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11580" lvl="2" indent="-274320" defTabSz="457200" fontAlgn="base">
              <a:spcBef>
                <a:spcPts val="600"/>
              </a:spcBef>
              <a:spcAft>
                <a:spcPts val="600"/>
              </a:spcAft>
              <a:buSzPct val="76000"/>
              <a:buFont typeface="Wingdings 3"/>
              <a:buChar char=""/>
            </a:pPr>
            <a:r>
              <a:rPr lang="en-US" sz="2000" dirty="0" smtClean="0">
                <a:solidFill>
                  <a:srgbClr val="003492"/>
                </a:solidFill>
                <a:ea typeface="MS PGothic" pitchFamily="34" charset="-128"/>
              </a:rPr>
              <a:t>Approximately</a:t>
            </a:r>
            <a:r>
              <a:rPr lang="en-US" sz="2000" b="1" dirty="0" smtClean="0">
                <a:solidFill>
                  <a:srgbClr val="003492"/>
                </a:solidFill>
                <a:ea typeface="MS PGothic" pitchFamily="34" charset="-128"/>
              </a:rPr>
              <a:t> </a:t>
            </a:r>
            <a:r>
              <a:rPr lang="en-US" sz="2800" b="1" dirty="0" smtClean="0">
                <a:solidFill>
                  <a:srgbClr val="FF6600"/>
                </a:solidFill>
                <a:ea typeface="MS PGothic" pitchFamily="34" charset="-128"/>
              </a:rPr>
              <a:t>125,000</a:t>
            </a:r>
            <a:r>
              <a:rPr lang="en-US" sz="2400" b="1" dirty="0" smtClean="0">
                <a:solidFill>
                  <a:srgbClr val="003492"/>
                </a:solidFill>
                <a:ea typeface="MS PGothic" pitchFamily="34" charset="-128"/>
              </a:rPr>
              <a:t> </a:t>
            </a:r>
            <a:r>
              <a:rPr lang="en-US" sz="2000" dirty="0" smtClean="0">
                <a:solidFill>
                  <a:srgbClr val="003492"/>
                </a:solidFill>
                <a:ea typeface="MS PGothic" pitchFamily="34" charset="-128"/>
              </a:rPr>
              <a:t>total mini-grid </a:t>
            </a:r>
            <a:r>
              <a:rPr lang="en-US" sz="2000" dirty="0">
                <a:solidFill>
                  <a:srgbClr val="003492"/>
                </a:solidFill>
                <a:ea typeface="MS PGothic" pitchFamily="34" charset="-128"/>
              </a:rPr>
              <a:t>and </a:t>
            </a:r>
            <a:r>
              <a:rPr lang="en-US" sz="2000" dirty="0" smtClean="0">
                <a:solidFill>
                  <a:srgbClr val="003492"/>
                </a:solidFill>
                <a:ea typeface="MS PGothic" pitchFamily="34" charset="-128"/>
              </a:rPr>
              <a:t>off-grid household </a:t>
            </a:r>
            <a:r>
              <a:rPr lang="en-US" sz="2000" dirty="0">
                <a:solidFill>
                  <a:srgbClr val="003492"/>
                </a:solidFill>
                <a:ea typeface="MS PGothic" pitchFamily="34" charset="-128"/>
              </a:rPr>
              <a:t>solution </a:t>
            </a:r>
            <a:r>
              <a:rPr lang="en-US" sz="2000" dirty="0" smtClean="0">
                <a:solidFill>
                  <a:srgbClr val="003492"/>
                </a:solidFill>
                <a:ea typeface="MS PGothic" pitchFamily="34" charset="-128"/>
              </a:rPr>
              <a:t>connections can be made. Includes both </a:t>
            </a:r>
            <a:r>
              <a:rPr lang="en-US" sz="2400" b="1" dirty="0">
                <a:solidFill>
                  <a:srgbClr val="FF6600"/>
                </a:solidFill>
                <a:ea typeface="MS PGothic" pitchFamily="34" charset="-128"/>
              </a:rPr>
              <a:t>permanent</a:t>
            </a:r>
            <a:r>
              <a:rPr lang="en-US" sz="2400" dirty="0">
                <a:solidFill>
                  <a:srgbClr val="003492"/>
                </a:solidFill>
                <a:ea typeface="MS PGothic" pitchFamily="34" charset="-128"/>
              </a:rPr>
              <a:t> </a:t>
            </a:r>
            <a:r>
              <a:rPr lang="en-US" sz="2000" dirty="0" smtClean="0">
                <a:solidFill>
                  <a:srgbClr val="003492"/>
                </a:solidFill>
                <a:ea typeface="MS PGothic" pitchFamily="34" charset="-128"/>
              </a:rPr>
              <a:t>and estimated </a:t>
            </a:r>
            <a:r>
              <a:rPr lang="en-US" sz="2400" b="1" dirty="0" smtClean="0">
                <a:solidFill>
                  <a:srgbClr val="FF6600"/>
                </a:solidFill>
                <a:ea typeface="MS PGothic" pitchFamily="34" charset="-128"/>
              </a:rPr>
              <a:t>pre-electrification</a:t>
            </a:r>
            <a:r>
              <a:rPr lang="en-US" sz="2800" b="1" dirty="0" smtClean="0">
                <a:solidFill>
                  <a:srgbClr val="FF6600"/>
                </a:solidFill>
                <a:ea typeface="MS PGothic" pitchFamily="34" charset="-128"/>
              </a:rPr>
              <a:t> </a:t>
            </a:r>
            <a:r>
              <a:rPr lang="en-US" sz="2000" dirty="0" smtClean="0">
                <a:solidFill>
                  <a:srgbClr val="003492"/>
                </a:solidFill>
                <a:ea typeface="MS PGothic" pitchFamily="34" charset="-128"/>
              </a:rPr>
              <a:t>connections</a:t>
            </a:r>
            <a:endParaRPr lang="en-US" sz="2000" b="1" dirty="0">
              <a:solidFill>
                <a:srgbClr val="003492"/>
              </a:solidFill>
              <a:ea typeface="MS PGothic" pitchFamily="34" charset="-128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23" y="4849130"/>
            <a:ext cx="870861" cy="82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" r="52015" b="57066"/>
          <a:stretch/>
        </p:blipFill>
        <p:spPr bwMode="auto">
          <a:xfrm>
            <a:off x="0" y="3078986"/>
            <a:ext cx="1816100" cy="1035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0840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"/>
          <p:cNvSpPr txBox="1">
            <a:spLocks/>
          </p:cNvSpPr>
          <p:nvPr/>
        </p:nvSpPr>
        <p:spPr bwMode="auto">
          <a:xfrm>
            <a:off x="157661" y="990603"/>
            <a:ext cx="9748344" cy="146705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 typeface="Wingdings" charset="2"/>
              <a:buChar char="§"/>
              <a:defRPr sz="2400" kern="1200">
                <a:solidFill>
                  <a:srgbClr val="002060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914400" indent="-4572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Lucida Grande"/>
              <a:buChar char="­"/>
              <a:defRPr sz="2000" kern="1200">
                <a:solidFill>
                  <a:srgbClr val="002060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1800" kern="1200">
                <a:solidFill>
                  <a:srgbClr val="002060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600" kern="1200">
                <a:solidFill>
                  <a:srgbClr val="002060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500"/>
              </a:spcBef>
              <a:buSzPct val="100000"/>
              <a:buNone/>
            </a:pPr>
            <a:r>
              <a:rPr lang="en-NZ" sz="1800" dirty="0" smtClean="0">
                <a:solidFill>
                  <a:srgbClr val="003492"/>
                </a:solidFill>
              </a:rPr>
              <a:t>With national least-cost roll-out, </a:t>
            </a:r>
            <a:r>
              <a:rPr lang="en-NZ" sz="2800" b="1" dirty="0" smtClean="0">
                <a:solidFill>
                  <a:srgbClr val="FF6600"/>
                </a:solidFill>
              </a:rPr>
              <a:t>US$650 million </a:t>
            </a:r>
            <a:r>
              <a:rPr lang="en-NZ" sz="1800" dirty="0" smtClean="0">
                <a:solidFill>
                  <a:srgbClr val="003492"/>
                </a:solidFill>
              </a:rPr>
              <a:t>of loans will be needed from FY 2015-19. This amount will cover the expansion program’s </a:t>
            </a:r>
            <a:r>
              <a:rPr lang="en-NZ" sz="2400" b="1" dirty="0" smtClean="0">
                <a:solidFill>
                  <a:srgbClr val="FF6600"/>
                </a:solidFill>
              </a:rPr>
              <a:t>gross capital expenditures. </a:t>
            </a:r>
            <a:endParaRPr lang="en-NZ" b="1" dirty="0" smtClean="0">
              <a:solidFill>
                <a:srgbClr val="FF6600"/>
              </a:solidFill>
            </a:endParaRPr>
          </a:p>
          <a:p>
            <a:pPr marL="0" lvl="1" indent="0">
              <a:spcBef>
                <a:spcPts val="500"/>
              </a:spcBef>
              <a:buSzPct val="100000"/>
              <a:buNone/>
            </a:pPr>
            <a:endParaRPr lang="en-US" sz="100" dirty="0" smtClean="0">
              <a:solidFill>
                <a:schemeClr val="tx1"/>
              </a:solidFill>
            </a:endParaRPr>
          </a:p>
          <a:p>
            <a:pPr marL="0" lvl="1" indent="0">
              <a:spcBef>
                <a:spcPts val="500"/>
              </a:spcBef>
              <a:buSzPct val="100000"/>
              <a:buNone/>
            </a:pPr>
            <a:r>
              <a:rPr lang="en-US" sz="1800" dirty="0" smtClean="0">
                <a:solidFill>
                  <a:schemeClr val="tx1"/>
                </a:solidFill>
              </a:rPr>
              <a:t>Additionally the </a:t>
            </a:r>
            <a:r>
              <a:rPr lang="en-US" sz="1800" dirty="0">
                <a:solidFill>
                  <a:schemeClr val="tx1"/>
                </a:solidFill>
              </a:rPr>
              <a:t>implementation of the Institutional Roadmap will require Technical </a:t>
            </a:r>
            <a:r>
              <a:rPr lang="en-US" sz="1800" dirty="0" smtClean="0">
                <a:solidFill>
                  <a:schemeClr val="tx1"/>
                </a:solidFill>
              </a:rPr>
              <a:t>Assistance of  </a:t>
            </a:r>
            <a:r>
              <a:rPr lang="en-US" sz="2800" b="1" dirty="0">
                <a:solidFill>
                  <a:schemeClr val="accent5"/>
                </a:solidFill>
              </a:rPr>
              <a:t>$</a:t>
            </a:r>
            <a:r>
              <a:rPr lang="en-US" sz="2800" b="1" dirty="0" smtClean="0">
                <a:solidFill>
                  <a:schemeClr val="accent5"/>
                </a:solidFill>
              </a:rPr>
              <a:t>24 </a:t>
            </a:r>
            <a:r>
              <a:rPr lang="en-US" sz="2800" b="1" dirty="0">
                <a:solidFill>
                  <a:schemeClr val="accent5"/>
                </a:solidFill>
              </a:rPr>
              <a:t>million</a:t>
            </a:r>
            <a:r>
              <a:rPr lang="en-NZ" sz="2800" b="1" dirty="0" smtClean="0">
                <a:solidFill>
                  <a:schemeClr val="accent5"/>
                </a:solidFill>
              </a:rPr>
              <a:t> </a:t>
            </a:r>
            <a:endParaRPr lang="en-NZ" sz="2400" b="1" dirty="0" smtClean="0">
              <a:solidFill>
                <a:schemeClr val="accent5"/>
              </a:solidFill>
            </a:endParaRPr>
          </a:p>
          <a:p>
            <a:pPr marL="0" lvl="1" indent="0">
              <a:spcBef>
                <a:spcPts val="500"/>
              </a:spcBef>
              <a:buSzPct val="100000"/>
              <a:buFont typeface="Lucida Grande"/>
              <a:buNone/>
            </a:pPr>
            <a:endParaRPr lang="en-NZ" sz="1600" dirty="0"/>
          </a:p>
          <a:p>
            <a:pPr marL="0" indent="0">
              <a:buFont typeface="Wingdings" charset="2"/>
              <a:buNone/>
            </a:pPr>
            <a:endParaRPr lang="en-NZ" sz="1600" dirty="0" smtClean="0">
              <a:solidFill>
                <a:srgbClr val="003492"/>
              </a:solidFill>
            </a:endParaRPr>
          </a:p>
          <a:p>
            <a:pPr marL="0" indent="0">
              <a:buFont typeface="Wingdings" charset="2"/>
              <a:buNone/>
            </a:pPr>
            <a:endParaRPr lang="en-NZ" sz="600" dirty="0" smtClean="0"/>
          </a:p>
        </p:txBody>
      </p:sp>
      <p:grpSp>
        <p:nvGrpSpPr>
          <p:cNvPr id="5" name="Group 4"/>
          <p:cNvGrpSpPr/>
          <p:nvPr/>
        </p:nvGrpSpPr>
        <p:grpSpPr>
          <a:xfrm>
            <a:off x="12" y="2895600"/>
            <a:ext cx="1884925" cy="2861542"/>
            <a:chOff x="202046" y="2476664"/>
            <a:chExt cx="1884925" cy="2861542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45" r="52015" b="57066"/>
            <a:stretch/>
          </p:blipFill>
          <p:spPr bwMode="auto">
            <a:xfrm>
              <a:off x="449696" y="2476664"/>
              <a:ext cx="1423417" cy="9583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Group 1"/>
            <p:cNvGrpSpPr/>
            <p:nvPr/>
          </p:nvGrpSpPr>
          <p:grpSpPr>
            <a:xfrm>
              <a:off x="202046" y="3549325"/>
              <a:ext cx="1884925" cy="1788881"/>
              <a:chOff x="529184" y="3226437"/>
              <a:chExt cx="1884925" cy="1788881"/>
            </a:xfrm>
          </p:grpSpPr>
          <p:pic>
            <p:nvPicPr>
              <p:cNvPr id="20" name="Picture 1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25" t="42233" b="34248"/>
              <a:stretch/>
            </p:blipFill>
            <p:spPr bwMode="auto">
              <a:xfrm>
                <a:off x="667614" y="3226437"/>
                <a:ext cx="1746495" cy="8158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" name="Picture 4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655" t="68240" r="59166" b="2733"/>
              <a:stretch/>
            </p:blipFill>
            <p:spPr bwMode="auto">
              <a:xfrm>
                <a:off x="529184" y="3906376"/>
                <a:ext cx="1564891" cy="1108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3668" y="370031"/>
            <a:ext cx="10522404" cy="846985"/>
          </a:xfrm>
        </p:spPr>
        <p:txBody>
          <a:bodyPr/>
          <a:lstStyle/>
          <a:p>
            <a:r>
              <a:rPr lang="en-US" sz="2600" dirty="0" smtClean="0"/>
              <a:t>What is the financing need to achieve 1.7 million connections?</a:t>
            </a: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7346950" y="6492926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7</a:t>
            </a:fld>
            <a:endParaRPr lang="en-N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5" y="3810023"/>
            <a:ext cx="8715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33550" y="6477031"/>
            <a:ext cx="5649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  <a:ea typeface="MS PGothic" pitchFamily="34" charset="-128"/>
              </a:rPr>
              <a:t>Numbers are in constant US$, does not include inflation</a:t>
            </a:r>
            <a:endParaRPr lang="en-US" sz="1400" dirty="0">
              <a:solidFill>
                <a:srgbClr val="000000"/>
              </a:solidFill>
              <a:ea typeface="MS PGothic" pitchFamily="34" charset="-128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068723"/>
              </p:ext>
            </p:extLst>
          </p:nvPr>
        </p:nvGraphicFramePr>
        <p:xfrm>
          <a:off x="1817082" y="2362215"/>
          <a:ext cx="7850116" cy="4044435"/>
        </p:xfrm>
        <a:graphic>
          <a:graphicData uri="http://schemas.openxmlformats.org/drawingml/2006/table">
            <a:tbl>
              <a:tblPr firstRow="1" firstCol="1" bandRow="1"/>
              <a:tblGrid>
                <a:gridCol w="3083812"/>
                <a:gridCol w="918473"/>
                <a:gridCol w="918473"/>
                <a:gridCol w="918473"/>
                <a:gridCol w="918473"/>
                <a:gridCol w="101812"/>
                <a:gridCol w="990600"/>
              </a:tblGrid>
              <a:tr h="18296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  <a:defRPr/>
                      </a:pPr>
                      <a:endParaRPr lang="en-US" sz="20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In US$ Million </a:t>
                      </a:r>
                      <a:endParaRPr lang="en-US" sz="2000" b="1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499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  <a:defRPr/>
                      </a:pPr>
                      <a:r>
                        <a:rPr lang="en-US" sz="20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Type of investment</a:t>
                      </a: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2015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2016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2017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2018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2019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379">
                <a:tc gridSpan="7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3307"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Grid Investment</a:t>
                      </a:r>
                      <a:endParaRPr lang="en-US" sz="2000" b="1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$72.5 </a:t>
                      </a:r>
                    </a:p>
                  </a:txBody>
                  <a:tcPr marL="74295" marR="74295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$80.6</a:t>
                      </a:r>
                    </a:p>
                  </a:txBody>
                  <a:tcPr marL="74295" marR="74295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$79.8</a:t>
                      </a:r>
                    </a:p>
                  </a:txBody>
                  <a:tcPr marL="74295" marR="74295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$139.9</a:t>
                      </a:r>
                    </a:p>
                  </a:txBody>
                  <a:tcPr marL="74295" marR="74295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endParaRPr lang="en-US" sz="2000" b="1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$232.2 </a:t>
                      </a:r>
                    </a:p>
                  </a:txBody>
                  <a:tcPr marL="74295" marR="74295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00716">
                <a:tc gridSpan="7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500" b="1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669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Mini</a:t>
                      </a:r>
                      <a:r>
                        <a:rPr lang="en-US" sz="2000" b="1" baseline="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-grid Investment</a:t>
                      </a:r>
                    </a:p>
                  </a:txBody>
                  <a:tcPr marL="53975" marR="53975" marT="17780" marB="1778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$0.6</a:t>
                      </a: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$0.6</a:t>
                      </a: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$0.6</a:t>
                      </a: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$0.6</a:t>
                      </a: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$0.6</a:t>
                      </a: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918">
                <a:tc gridSpan="7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500" b="1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01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  <a:defRPr/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Pre-electrification  Investment</a:t>
                      </a: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</a:t>
                      </a:r>
                      <a:endParaRPr lang="en-US" sz="24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en-US" sz="24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$4.5</a:t>
                      </a:r>
                      <a:endParaRPr lang="en-US" sz="2400" b="1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$6.5</a:t>
                      </a:r>
                      <a:endParaRPr lang="en-US" sz="2400" b="1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$8.5</a:t>
                      </a:r>
                      <a:endParaRPr lang="en-US" sz="24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604">
                <a:tc gridSpan="7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400" b="1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604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  <a:defRPr/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Off-grid</a:t>
                      </a:r>
                      <a:r>
                        <a:rPr lang="en-US" sz="2000" b="1" baseline="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Investment</a:t>
                      </a:r>
                    </a:p>
                  </a:txBody>
                  <a:tcPr marL="53975" marR="53975" marT="17780" marB="177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$2.2</a:t>
                      </a: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$2.2</a:t>
                      </a: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$2.2</a:t>
                      </a: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$3.2</a:t>
                      </a: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$3.2</a:t>
                      </a: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6046"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Annual Investment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77.3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86.4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87.1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150.2 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$244.5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6046"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Technical Assistance</a:t>
                      </a:r>
                      <a:endParaRPr lang="en-US" sz="2000" b="1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$10.3</a:t>
                      </a:r>
                      <a:endParaRPr lang="en-US" sz="24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74295" marR="74295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$6.8</a:t>
                      </a:r>
                      <a:endParaRPr lang="en-US" sz="24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74295" marR="74295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$2.2</a:t>
                      </a:r>
                      <a:endParaRPr lang="en-US" sz="24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74295" marR="74295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 $3.1</a:t>
                      </a:r>
                      <a:endParaRPr lang="en-US" sz="24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74295" marR="74295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$1.4</a:t>
                      </a:r>
                      <a:endParaRPr lang="en-US" sz="24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74295" marR="74295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3692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8422" y="1448880"/>
            <a:ext cx="9289968" cy="4871845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lvl="0" indent="0">
              <a:buNone/>
            </a:pPr>
            <a:r>
              <a:rPr lang="en-US" sz="2000" b="1" dirty="0" smtClean="0">
                <a:solidFill>
                  <a:schemeClr val="tx1"/>
                </a:solidFill>
              </a:rPr>
              <a:t>            </a:t>
            </a:r>
            <a:r>
              <a:rPr lang="en-US" b="1" dirty="0" smtClean="0">
                <a:solidFill>
                  <a:schemeClr val="tx1"/>
                </a:solidFill>
              </a:rPr>
              <a:t>Low interest, long tenor donor-backed loans will:</a:t>
            </a:r>
          </a:p>
          <a:p>
            <a:pPr lvl="0"/>
            <a:r>
              <a:rPr lang="en-US" sz="1800" dirty="0" smtClean="0">
                <a:solidFill>
                  <a:schemeClr val="tx1"/>
                </a:solidFill>
              </a:rPr>
              <a:t>Enable </a:t>
            </a:r>
            <a:r>
              <a:rPr lang="en-US" sz="1800" dirty="0">
                <a:solidFill>
                  <a:schemeClr val="tx1"/>
                </a:solidFill>
              </a:rPr>
              <a:t>Myanmar to achieve the targeted 1.7 million connections in </a:t>
            </a:r>
            <a:r>
              <a:rPr lang="en-US" sz="1800" dirty="0" smtClean="0">
                <a:solidFill>
                  <a:schemeClr val="tx1"/>
                </a:solidFill>
              </a:rPr>
              <a:t>next </a:t>
            </a:r>
            <a:r>
              <a:rPr lang="en-US" sz="1800" dirty="0">
                <a:solidFill>
                  <a:schemeClr val="tx1"/>
                </a:solidFill>
              </a:rPr>
              <a:t>5 years. This </a:t>
            </a:r>
            <a:r>
              <a:rPr lang="en-US" sz="1800" dirty="0" smtClean="0">
                <a:solidFill>
                  <a:schemeClr val="tx1"/>
                </a:solidFill>
              </a:rPr>
              <a:t>will: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Contribute to Myanmar’s economic development </a:t>
            </a:r>
            <a:r>
              <a:rPr lang="en-US" sz="1800" dirty="0">
                <a:solidFill>
                  <a:schemeClr val="tx1"/>
                </a:solidFill>
              </a:rPr>
              <a:t>by giving those households access to </a:t>
            </a:r>
            <a:r>
              <a:rPr lang="en-US" sz="1800" dirty="0" smtClean="0">
                <a:solidFill>
                  <a:schemeClr val="tx1"/>
                </a:solidFill>
              </a:rPr>
              <a:t>electricity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Underwrite the ramp-up </a:t>
            </a:r>
            <a:r>
              <a:rPr lang="en-US" sz="1800" dirty="0">
                <a:solidFill>
                  <a:schemeClr val="tx1"/>
                </a:solidFill>
              </a:rPr>
              <a:t>in both technical and institutional capability required to achieve full electrification by </a:t>
            </a:r>
            <a:r>
              <a:rPr lang="en-US" sz="1800" dirty="0" smtClean="0">
                <a:solidFill>
                  <a:schemeClr val="tx1"/>
                </a:solidFill>
              </a:rPr>
              <a:t>2030</a:t>
            </a:r>
          </a:p>
          <a:p>
            <a:pPr marL="457200" lvl="1" indent="0">
              <a:buNone/>
            </a:pPr>
            <a:endParaRPr lang="en-NZ" sz="1000" dirty="0">
              <a:solidFill>
                <a:schemeClr val="tx1"/>
              </a:solidFill>
            </a:endParaRPr>
          </a:p>
          <a:p>
            <a:pPr lvl="0"/>
            <a:r>
              <a:rPr lang="en-US" sz="1800" dirty="0" smtClean="0">
                <a:solidFill>
                  <a:schemeClr val="tx1"/>
                </a:solidFill>
              </a:rPr>
              <a:t>Ensure that </a:t>
            </a:r>
            <a:r>
              <a:rPr lang="en-US" sz="1800" dirty="0">
                <a:solidFill>
                  <a:schemeClr val="tx1"/>
                </a:solidFill>
              </a:rPr>
              <a:t>the burden on </a:t>
            </a:r>
            <a:r>
              <a:rPr lang="en-US" sz="1800" dirty="0" smtClean="0">
                <a:solidFill>
                  <a:schemeClr val="tx1"/>
                </a:solidFill>
              </a:rPr>
              <a:t>consumers </a:t>
            </a:r>
            <a:r>
              <a:rPr lang="en-US" sz="1800" dirty="0">
                <a:solidFill>
                  <a:schemeClr val="tx1"/>
                </a:solidFill>
              </a:rPr>
              <a:t>and </a:t>
            </a:r>
            <a:r>
              <a:rPr lang="en-US" sz="1800" dirty="0" smtClean="0">
                <a:solidFill>
                  <a:schemeClr val="tx1"/>
                </a:solidFill>
              </a:rPr>
              <a:t>on </a:t>
            </a:r>
            <a:r>
              <a:rPr lang="en-US" sz="1800" dirty="0">
                <a:solidFill>
                  <a:schemeClr val="tx1"/>
                </a:solidFill>
              </a:rPr>
              <a:t>Government </a:t>
            </a:r>
            <a:r>
              <a:rPr lang="en-US" sz="1800" dirty="0" smtClean="0">
                <a:solidFill>
                  <a:schemeClr val="tx1"/>
                </a:solidFill>
              </a:rPr>
              <a:t>is </a:t>
            </a:r>
            <a:r>
              <a:rPr lang="en-US" sz="1800" dirty="0">
                <a:solidFill>
                  <a:schemeClr val="tx1"/>
                </a:solidFill>
              </a:rPr>
              <a:t>consistent with </a:t>
            </a:r>
            <a:r>
              <a:rPr lang="en-US" sz="1800" dirty="0" smtClean="0">
                <a:solidFill>
                  <a:schemeClr val="tx1"/>
                </a:solidFill>
              </a:rPr>
              <a:t>ability </a:t>
            </a:r>
            <a:r>
              <a:rPr lang="en-US" sz="1800" dirty="0">
                <a:solidFill>
                  <a:schemeClr val="tx1"/>
                </a:solidFill>
              </a:rPr>
              <a:t>to pay. </a:t>
            </a:r>
            <a:r>
              <a:rPr lang="en-US" sz="1800" dirty="0" smtClean="0">
                <a:solidFill>
                  <a:schemeClr val="tx1"/>
                </a:solidFill>
              </a:rPr>
              <a:t>Long tenor loans ensure that </a:t>
            </a:r>
            <a:r>
              <a:rPr lang="en-US" sz="1800" dirty="0">
                <a:solidFill>
                  <a:schemeClr val="tx1"/>
                </a:solidFill>
              </a:rPr>
              <a:t>future </a:t>
            </a:r>
            <a:r>
              <a:rPr lang="en-US" sz="1800" dirty="0" smtClean="0">
                <a:solidFill>
                  <a:schemeClr val="tx1"/>
                </a:solidFill>
              </a:rPr>
              <a:t>electricity users—who will be better </a:t>
            </a:r>
            <a:r>
              <a:rPr lang="en-US" sz="1800" dirty="0">
                <a:solidFill>
                  <a:schemeClr val="tx1"/>
                </a:solidFill>
              </a:rPr>
              <a:t>off than the current users—pick up a fair share of the </a:t>
            </a:r>
            <a:r>
              <a:rPr lang="en-US" sz="1800" dirty="0" smtClean="0">
                <a:solidFill>
                  <a:schemeClr val="tx1"/>
                </a:solidFill>
              </a:rPr>
              <a:t>burden</a:t>
            </a:r>
          </a:p>
          <a:p>
            <a:pPr marL="0" lvl="0" indent="0">
              <a:buNone/>
            </a:pPr>
            <a:endParaRPr lang="en-NZ" sz="1000" dirty="0">
              <a:solidFill>
                <a:schemeClr val="tx1"/>
              </a:solidFill>
            </a:endParaRPr>
          </a:p>
          <a:p>
            <a:pPr lvl="0"/>
            <a:r>
              <a:rPr lang="en-US" sz="1800" dirty="0" smtClean="0">
                <a:solidFill>
                  <a:schemeClr val="tx1"/>
                </a:solidFill>
              </a:rPr>
              <a:t>Over time</a:t>
            </a:r>
            <a:r>
              <a:rPr lang="en-US" sz="1800" dirty="0">
                <a:solidFill>
                  <a:schemeClr val="tx1"/>
                </a:solidFill>
              </a:rPr>
              <a:t>, as </a:t>
            </a:r>
            <a:r>
              <a:rPr lang="en-US" sz="1800" dirty="0" smtClean="0">
                <a:solidFill>
                  <a:schemeClr val="tx1"/>
                </a:solidFill>
              </a:rPr>
              <a:t>the </a:t>
            </a:r>
            <a:r>
              <a:rPr lang="en-US" sz="1800" dirty="0">
                <a:solidFill>
                  <a:schemeClr val="tx1"/>
                </a:solidFill>
              </a:rPr>
              <a:t>economy becomes </a:t>
            </a:r>
            <a:r>
              <a:rPr lang="en-US" sz="1800" dirty="0" smtClean="0">
                <a:solidFill>
                  <a:schemeClr val="tx1"/>
                </a:solidFill>
              </a:rPr>
              <a:t>integrated </a:t>
            </a:r>
            <a:r>
              <a:rPr lang="en-US" sz="1800" dirty="0">
                <a:solidFill>
                  <a:schemeClr val="tx1"/>
                </a:solidFill>
              </a:rPr>
              <a:t>with the global financial system and as </a:t>
            </a:r>
            <a:r>
              <a:rPr lang="en-US" sz="1800" dirty="0" smtClean="0">
                <a:solidFill>
                  <a:schemeClr val="tx1"/>
                </a:solidFill>
              </a:rPr>
              <a:t>local </a:t>
            </a:r>
            <a:r>
              <a:rPr lang="en-US" sz="1800" dirty="0">
                <a:solidFill>
                  <a:schemeClr val="tx1"/>
                </a:solidFill>
              </a:rPr>
              <a:t>banking system matures, commercial finance will </a:t>
            </a:r>
            <a:r>
              <a:rPr lang="en-US" sz="1800" dirty="0" smtClean="0">
                <a:solidFill>
                  <a:schemeClr val="tx1"/>
                </a:solidFill>
              </a:rPr>
              <a:t>become </a:t>
            </a:r>
            <a:r>
              <a:rPr lang="en-US" sz="1800" dirty="0">
                <a:solidFill>
                  <a:schemeClr val="tx1"/>
                </a:solidFill>
              </a:rPr>
              <a:t>available on tenors and other terms that can replace concessional finance without a material shock to tariffs</a:t>
            </a:r>
            <a:r>
              <a:rPr lang="en-US" sz="1800" dirty="0" smtClean="0">
                <a:solidFill>
                  <a:schemeClr val="tx1"/>
                </a:solidFill>
              </a:rPr>
              <a:t>.</a:t>
            </a:r>
            <a:endParaRPr lang="en-NZ" sz="18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74665" y="379356"/>
            <a:ext cx="9634352" cy="485775"/>
          </a:xfrm>
        </p:spPr>
        <p:txBody>
          <a:bodyPr/>
          <a:lstStyle/>
          <a:p>
            <a:r>
              <a:rPr lang="en-NZ" sz="2400" dirty="0" smtClean="0"/>
              <a:t>Strong development rationale to meet financing need from donor sources</a:t>
            </a:r>
            <a:endParaRPr lang="en-NZ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E74316C-E23F-428A-8567-06E5DA18F3DA}" type="slidenum">
              <a:rPr lang="en-NZ" smtClean="0"/>
              <a:pPr/>
              <a:t>8</a:t>
            </a:fld>
            <a:endParaRPr lang="en-NZ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88421" y="1043261"/>
            <a:ext cx="1061458" cy="96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6154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d6575626adc5c40a4e293d0f6f5cb829f32320"/>
</p:tagLst>
</file>

<file path=ppt/theme/theme1.xml><?xml version="1.0" encoding="utf-8"?>
<a:theme xmlns:a="http://schemas.openxmlformats.org/drawingml/2006/main" name="Castalia US PowerPoint Template">
  <a:themeElements>
    <a:clrScheme name="Castalia">
      <a:dk1>
        <a:srgbClr val="003492"/>
      </a:dk1>
      <a:lt1>
        <a:srgbClr val="FFFFFF"/>
      </a:lt1>
      <a:dk2>
        <a:srgbClr val="000000"/>
      </a:dk2>
      <a:lt2>
        <a:srgbClr val="EAF2FA"/>
      </a:lt2>
      <a:accent1>
        <a:srgbClr val="B8CCE4"/>
      </a:accent1>
      <a:accent2>
        <a:srgbClr val="396F75"/>
      </a:accent2>
      <a:accent3>
        <a:srgbClr val="91AA9D"/>
      </a:accent3>
      <a:accent4>
        <a:srgbClr val="FFC000"/>
      </a:accent4>
      <a:accent5>
        <a:srgbClr val="FF6600"/>
      </a:accent5>
      <a:accent6>
        <a:srgbClr val="FF0000"/>
      </a:accent6>
      <a:hlink>
        <a:srgbClr val="002060"/>
      </a:hlink>
      <a:folHlink>
        <a:srgbClr val="2F75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Castalia US PowerPoint Template</Template>
  <TotalTime>7976</TotalTime>
  <Words>1109</Words>
  <Application>Microsoft Office PowerPoint</Application>
  <PresentationFormat>A4 Paper (210x297 mm)</PresentationFormat>
  <Paragraphs>201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Castalia US PowerPoint Template</vt:lpstr>
      <vt:lpstr>Office Theme</vt:lpstr>
      <vt:lpstr>PowerPoint Presentation</vt:lpstr>
      <vt:lpstr>PRESENTATION 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Castalia Strategic Advisors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Riddhima Gandhi</dc:creator>
  <cp:lastModifiedBy>Xiaoping Wang</cp:lastModifiedBy>
  <cp:revision>233</cp:revision>
  <dcterms:created xsi:type="dcterms:W3CDTF">2014-06-04T16:01:49Z</dcterms:created>
  <dcterms:modified xsi:type="dcterms:W3CDTF">2014-09-12T04:51:21Z</dcterms:modified>
</cp:coreProperties>
</file>